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"/>
  </p:notesMasterIdLst>
  <p:sldIdLst>
    <p:sldId id="259" r:id="rId2"/>
  </p:sldIdLst>
  <p:sldSz cx="13970000" cy="10795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584200" rtl="0" fontAlgn="auto" latinLnBrk="0" hangingPunct="0">
      <a:lnSpc>
        <a:spcPct val="100000"/>
      </a:lnSpc>
      <a:spcBef>
        <a:spcPts val="200"/>
      </a:spcBef>
      <a:spcAft>
        <a:spcPts val="0"/>
      </a:spcAft>
      <a:buClrTx/>
      <a:buSzTx/>
      <a:buFontTx/>
      <a:buNone/>
      <a:tabLst/>
      <a:defRPr kumimoji="0" sz="1200" b="1" i="0" u="none" strike="noStrike" cap="none" spc="0" normalizeH="0" baseline="0">
        <a:ln>
          <a:noFill/>
        </a:ln>
        <a:solidFill>
          <a:srgbClr val="4C4C4C"/>
        </a:solidFill>
        <a:effectLst/>
        <a:uFillTx/>
        <a:latin typeface="Source Sans Pro"/>
        <a:ea typeface="Source Sans Pro"/>
        <a:cs typeface="Source Sans Pro"/>
        <a:sym typeface="Source Sans Pro"/>
      </a:defRPr>
    </a:lvl1pPr>
    <a:lvl2pPr marL="0" marR="0" indent="228600" algn="l" defTabSz="584200" rtl="0" fontAlgn="auto" latinLnBrk="0" hangingPunct="0">
      <a:lnSpc>
        <a:spcPct val="100000"/>
      </a:lnSpc>
      <a:spcBef>
        <a:spcPts val="200"/>
      </a:spcBef>
      <a:spcAft>
        <a:spcPts val="0"/>
      </a:spcAft>
      <a:buClrTx/>
      <a:buSzTx/>
      <a:buFontTx/>
      <a:buNone/>
      <a:tabLst/>
      <a:defRPr kumimoji="0" sz="1200" b="1" i="0" u="none" strike="noStrike" cap="none" spc="0" normalizeH="0" baseline="0">
        <a:ln>
          <a:noFill/>
        </a:ln>
        <a:solidFill>
          <a:srgbClr val="4C4C4C"/>
        </a:solidFill>
        <a:effectLst/>
        <a:uFillTx/>
        <a:latin typeface="Source Sans Pro"/>
        <a:ea typeface="Source Sans Pro"/>
        <a:cs typeface="Source Sans Pro"/>
        <a:sym typeface="Source Sans Pro"/>
      </a:defRPr>
    </a:lvl2pPr>
    <a:lvl3pPr marL="0" marR="0" indent="457200" algn="l" defTabSz="584200" rtl="0" fontAlgn="auto" latinLnBrk="0" hangingPunct="0">
      <a:lnSpc>
        <a:spcPct val="100000"/>
      </a:lnSpc>
      <a:spcBef>
        <a:spcPts val="200"/>
      </a:spcBef>
      <a:spcAft>
        <a:spcPts val="0"/>
      </a:spcAft>
      <a:buClrTx/>
      <a:buSzTx/>
      <a:buFontTx/>
      <a:buNone/>
      <a:tabLst/>
      <a:defRPr kumimoji="0" sz="1200" b="1" i="0" u="none" strike="noStrike" cap="none" spc="0" normalizeH="0" baseline="0">
        <a:ln>
          <a:noFill/>
        </a:ln>
        <a:solidFill>
          <a:srgbClr val="4C4C4C"/>
        </a:solidFill>
        <a:effectLst/>
        <a:uFillTx/>
        <a:latin typeface="Source Sans Pro"/>
        <a:ea typeface="Source Sans Pro"/>
        <a:cs typeface="Source Sans Pro"/>
        <a:sym typeface="Source Sans Pro"/>
      </a:defRPr>
    </a:lvl3pPr>
    <a:lvl4pPr marL="0" marR="0" indent="685800" algn="l" defTabSz="584200" rtl="0" fontAlgn="auto" latinLnBrk="0" hangingPunct="0">
      <a:lnSpc>
        <a:spcPct val="100000"/>
      </a:lnSpc>
      <a:spcBef>
        <a:spcPts val="200"/>
      </a:spcBef>
      <a:spcAft>
        <a:spcPts val="0"/>
      </a:spcAft>
      <a:buClrTx/>
      <a:buSzTx/>
      <a:buFontTx/>
      <a:buNone/>
      <a:tabLst/>
      <a:defRPr kumimoji="0" sz="1200" b="1" i="0" u="none" strike="noStrike" cap="none" spc="0" normalizeH="0" baseline="0">
        <a:ln>
          <a:noFill/>
        </a:ln>
        <a:solidFill>
          <a:srgbClr val="4C4C4C"/>
        </a:solidFill>
        <a:effectLst/>
        <a:uFillTx/>
        <a:latin typeface="Source Sans Pro"/>
        <a:ea typeface="Source Sans Pro"/>
        <a:cs typeface="Source Sans Pro"/>
        <a:sym typeface="Source Sans Pro"/>
      </a:defRPr>
    </a:lvl4pPr>
    <a:lvl5pPr marL="0" marR="0" indent="914400" algn="l" defTabSz="584200" rtl="0" fontAlgn="auto" latinLnBrk="0" hangingPunct="0">
      <a:lnSpc>
        <a:spcPct val="100000"/>
      </a:lnSpc>
      <a:spcBef>
        <a:spcPts val="200"/>
      </a:spcBef>
      <a:spcAft>
        <a:spcPts val="0"/>
      </a:spcAft>
      <a:buClrTx/>
      <a:buSzTx/>
      <a:buFontTx/>
      <a:buNone/>
      <a:tabLst/>
      <a:defRPr kumimoji="0" sz="1200" b="1" i="0" u="none" strike="noStrike" cap="none" spc="0" normalizeH="0" baseline="0">
        <a:ln>
          <a:noFill/>
        </a:ln>
        <a:solidFill>
          <a:srgbClr val="4C4C4C"/>
        </a:solidFill>
        <a:effectLst/>
        <a:uFillTx/>
        <a:latin typeface="Source Sans Pro"/>
        <a:ea typeface="Source Sans Pro"/>
        <a:cs typeface="Source Sans Pro"/>
        <a:sym typeface="Source Sans Pro"/>
      </a:defRPr>
    </a:lvl5pPr>
    <a:lvl6pPr marL="0" marR="0" indent="1143000" algn="l" defTabSz="584200" rtl="0" fontAlgn="auto" latinLnBrk="0" hangingPunct="0">
      <a:lnSpc>
        <a:spcPct val="100000"/>
      </a:lnSpc>
      <a:spcBef>
        <a:spcPts val="200"/>
      </a:spcBef>
      <a:spcAft>
        <a:spcPts val="0"/>
      </a:spcAft>
      <a:buClrTx/>
      <a:buSzTx/>
      <a:buFontTx/>
      <a:buNone/>
      <a:tabLst/>
      <a:defRPr kumimoji="0" sz="1200" b="1" i="0" u="none" strike="noStrike" cap="none" spc="0" normalizeH="0" baseline="0">
        <a:ln>
          <a:noFill/>
        </a:ln>
        <a:solidFill>
          <a:srgbClr val="4C4C4C"/>
        </a:solidFill>
        <a:effectLst/>
        <a:uFillTx/>
        <a:latin typeface="Source Sans Pro"/>
        <a:ea typeface="Source Sans Pro"/>
        <a:cs typeface="Source Sans Pro"/>
        <a:sym typeface="Source Sans Pro"/>
      </a:defRPr>
    </a:lvl6pPr>
    <a:lvl7pPr marL="0" marR="0" indent="1371600" algn="l" defTabSz="584200" rtl="0" fontAlgn="auto" latinLnBrk="0" hangingPunct="0">
      <a:lnSpc>
        <a:spcPct val="100000"/>
      </a:lnSpc>
      <a:spcBef>
        <a:spcPts val="200"/>
      </a:spcBef>
      <a:spcAft>
        <a:spcPts val="0"/>
      </a:spcAft>
      <a:buClrTx/>
      <a:buSzTx/>
      <a:buFontTx/>
      <a:buNone/>
      <a:tabLst/>
      <a:defRPr kumimoji="0" sz="1200" b="1" i="0" u="none" strike="noStrike" cap="none" spc="0" normalizeH="0" baseline="0">
        <a:ln>
          <a:noFill/>
        </a:ln>
        <a:solidFill>
          <a:srgbClr val="4C4C4C"/>
        </a:solidFill>
        <a:effectLst/>
        <a:uFillTx/>
        <a:latin typeface="Source Sans Pro"/>
        <a:ea typeface="Source Sans Pro"/>
        <a:cs typeface="Source Sans Pro"/>
        <a:sym typeface="Source Sans Pro"/>
      </a:defRPr>
    </a:lvl7pPr>
    <a:lvl8pPr marL="0" marR="0" indent="1600200" algn="l" defTabSz="584200" rtl="0" fontAlgn="auto" latinLnBrk="0" hangingPunct="0">
      <a:lnSpc>
        <a:spcPct val="100000"/>
      </a:lnSpc>
      <a:spcBef>
        <a:spcPts val="200"/>
      </a:spcBef>
      <a:spcAft>
        <a:spcPts val="0"/>
      </a:spcAft>
      <a:buClrTx/>
      <a:buSzTx/>
      <a:buFontTx/>
      <a:buNone/>
      <a:tabLst/>
      <a:defRPr kumimoji="0" sz="1200" b="1" i="0" u="none" strike="noStrike" cap="none" spc="0" normalizeH="0" baseline="0">
        <a:ln>
          <a:noFill/>
        </a:ln>
        <a:solidFill>
          <a:srgbClr val="4C4C4C"/>
        </a:solidFill>
        <a:effectLst/>
        <a:uFillTx/>
        <a:latin typeface="Source Sans Pro"/>
        <a:ea typeface="Source Sans Pro"/>
        <a:cs typeface="Source Sans Pro"/>
        <a:sym typeface="Source Sans Pro"/>
      </a:defRPr>
    </a:lvl8pPr>
    <a:lvl9pPr marL="0" marR="0" indent="1828800" algn="l" defTabSz="584200" rtl="0" fontAlgn="auto" latinLnBrk="0" hangingPunct="0">
      <a:lnSpc>
        <a:spcPct val="100000"/>
      </a:lnSpc>
      <a:spcBef>
        <a:spcPts val="200"/>
      </a:spcBef>
      <a:spcAft>
        <a:spcPts val="0"/>
      </a:spcAft>
      <a:buClrTx/>
      <a:buSzTx/>
      <a:buFontTx/>
      <a:buNone/>
      <a:tabLst/>
      <a:defRPr kumimoji="0" sz="1200" b="1" i="0" u="none" strike="noStrike" cap="none" spc="0" normalizeH="0" baseline="0">
        <a:ln>
          <a:noFill/>
        </a:ln>
        <a:solidFill>
          <a:srgbClr val="4C4C4C"/>
        </a:solidFill>
        <a:effectLst/>
        <a:uFillTx/>
        <a:latin typeface="Source Sans Pro"/>
        <a:ea typeface="Source Sans Pro"/>
        <a:cs typeface="Source Sans Pro"/>
        <a:sym typeface="Source Sans Pro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B7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Source Sans Pro"/>
          <a:ea typeface="Source Sans Pro"/>
          <a:cs typeface="Source Sans Pro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Source Sans Pro"/>
          <a:ea typeface="Source Sans Pro"/>
          <a:cs typeface="Source Sans Pr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>
          <a:latin typeface="Source Sans Pro"/>
          <a:ea typeface="Source Sans Pro"/>
          <a:cs typeface="Source Sans Pro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Source Sans Pro"/>
          <a:ea typeface="Source Sans Pro"/>
          <a:cs typeface="Source Sans Pr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Source Sans Pro"/>
          <a:ea typeface="Source Sans Pro"/>
          <a:cs typeface="Source Sans Pro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>
          <a:latin typeface="Source Sans Pro"/>
          <a:ea typeface="Source Sans Pro"/>
          <a:cs typeface="Source Sans Pro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Source Sans Pro"/>
          <a:ea typeface="Source Sans Pro"/>
          <a:cs typeface="Source Sans Pro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Source Sans Pro"/>
          <a:ea typeface="Source Sans Pro"/>
          <a:cs typeface="Source Sans Pro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Source Sans Pro"/>
          <a:ea typeface="Source Sans Pro"/>
          <a:cs typeface="Source Sans Pro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Source Sans Pro"/>
          <a:ea typeface="Source Sans Pro"/>
          <a:cs typeface="Source Sans Pro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Source Sans Pro"/>
          <a:ea typeface="Source Sans Pro"/>
          <a:cs typeface="Source Sans Pro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Source Sans Pro"/>
          <a:ea typeface="Source Sans Pro"/>
          <a:cs typeface="Source Sans Pro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Source Sans Pro"/>
          <a:ea typeface="Source Sans Pro"/>
          <a:cs typeface="Source Sans Pro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Source Sans Pro"/>
          <a:ea typeface="Source Sans Pro"/>
          <a:cs typeface="Source Sans Pro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Source Sans Pro"/>
          <a:ea typeface="Source Sans Pro"/>
          <a:cs typeface="Source Sans Pro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Source Sans Pro"/>
          <a:ea typeface="Source Sans Pro"/>
          <a:cs typeface="Source Sans Pro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561"/>
    <p:restoredTop sz="94611"/>
  </p:normalViewPr>
  <p:slideViewPr>
    <p:cSldViewPr snapToGrid="0" snapToObjects="1">
      <p:cViewPr varScale="1">
        <p:scale>
          <a:sx n="69" d="100"/>
          <a:sy n="69" d="100"/>
        </p:scale>
        <p:origin x="560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6" name="Shape 126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25000"/>
      </a:lnSpc>
      <a:defRPr sz="2600">
        <a:latin typeface="Avenir"/>
        <a:ea typeface="Avenir"/>
        <a:cs typeface="Avenir"/>
        <a:sym typeface="Avenir Roman"/>
      </a:defRPr>
    </a:lvl1pPr>
    <a:lvl2pPr indent="228600" defTabSz="457200" latinLnBrk="0">
      <a:lnSpc>
        <a:spcPct val="125000"/>
      </a:lnSpc>
      <a:defRPr sz="2600">
        <a:latin typeface="Avenir"/>
        <a:ea typeface="Avenir"/>
        <a:cs typeface="Avenir"/>
        <a:sym typeface="Avenir Roman"/>
      </a:defRPr>
    </a:lvl2pPr>
    <a:lvl3pPr indent="457200" defTabSz="457200" latinLnBrk="0">
      <a:lnSpc>
        <a:spcPct val="125000"/>
      </a:lnSpc>
      <a:defRPr sz="2600">
        <a:latin typeface="Avenir"/>
        <a:ea typeface="Avenir"/>
        <a:cs typeface="Avenir"/>
        <a:sym typeface="Avenir Roman"/>
      </a:defRPr>
    </a:lvl3pPr>
    <a:lvl4pPr indent="685800" defTabSz="457200" latinLnBrk="0">
      <a:lnSpc>
        <a:spcPct val="125000"/>
      </a:lnSpc>
      <a:defRPr sz="2600">
        <a:latin typeface="Avenir"/>
        <a:ea typeface="Avenir"/>
        <a:cs typeface="Avenir"/>
        <a:sym typeface="Avenir Roman"/>
      </a:defRPr>
    </a:lvl4pPr>
    <a:lvl5pPr indent="914400" defTabSz="457200" latinLnBrk="0">
      <a:lnSpc>
        <a:spcPct val="125000"/>
      </a:lnSpc>
      <a:defRPr sz="2600">
        <a:latin typeface="Avenir"/>
        <a:ea typeface="Avenir"/>
        <a:cs typeface="Avenir"/>
        <a:sym typeface="Avenir Roman"/>
      </a:defRPr>
    </a:lvl5pPr>
    <a:lvl6pPr indent="1143000" defTabSz="457200" latinLnBrk="0">
      <a:lnSpc>
        <a:spcPct val="125000"/>
      </a:lnSpc>
      <a:defRPr sz="2600">
        <a:latin typeface="Avenir"/>
        <a:ea typeface="Avenir"/>
        <a:cs typeface="Avenir"/>
        <a:sym typeface="Avenir Roman"/>
      </a:defRPr>
    </a:lvl6pPr>
    <a:lvl7pPr indent="1371600" defTabSz="457200" latinLnBrk="0">
      <a:lnSpc>
        <a:spcPct val="125000"/>
      </a:lnSpc>
      <a:defRPr sz="2600">
        <a:latin typeface="Avenir"/>
        <a:ea typeface="Avenir"/>
        <a:cs typeface="Avenir"/>
        <a:sym typeface="Avenir Roman"/>
      </a:defRPr>
    </a:lvl7pPr>
    <a:lvl8pPr indent="1600200" defTabSz="457200" latinLnBrk="0">
      <a:lnSpc>
        <a:spcPct val="125000"/>
      </a:lnSpc>
      <a:defRPr sz="2600">
        <a:latin typeface="Avenir"/>
        <a:ea typeface="Avenir"/>
        <a:cs typeface="Avenir"/>
        <a:sym typeface="Avenir Roman"/>
      </a:defRPr>
    </a:lvl8pPr>
    <a:lvl9pPr indent="1828800" defTabSz="457200" latinLnBrk="0">
      <a:lnSpc>
        <a:spcPct val="125000"/>
      </a:lnSpc>
      <a:defRPr sz="2600">
        <a:latin typeface="Avenir"/>
        <a:ea typeface="Avenir"/>
        <a:cs typeface="Avenir"/>
        <a:sym typeface="Avenir Roman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1364257" y="1918642"/>
            <a:ext cx="11241486" cy="3547071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64257" y="5561210"/>
            <a:ext cx="11241486" cy="1214191"/>
          </a:xfrm>
          <a:prstGeom prst="rect">
            <a:avLst/>
          </a:prstGeom>
        </p:spPr>
        <p:txBody>
          <a:bodyPr anchor="t"/>
          <a:lstStyle>
            <a:lvl1pPr marL="0" indent="0">
              <a:buSzTx/>
              <a:buNone/>
              <a:defRPr sz="2500">
                <a:solidFill>
                  <a:srgbClr val="628DB5"/>
                </a:solidFill>
              </a:defRPr>
            </a:lvl1pPr>
            <a:lvl2pPr marL="0" indent="228600">
              <a:buSzTx/>
              <a:buNone/>
              <a:defRPr sz="2500">
                <a:solidFill>
                  <a:srgbClr val="628DB5"/>
                </a:solidFill>
              </a:defRPr>
            </a:lvl2pPr>
            <a:lvl3pPr marL="0" indent="457200">
              <a:buSzTx/>
              <a:buNone/>
              <a:defRPr sz="2500">
                <a:solidFill>
                  <a:srgbClr val="628DB5"/>
                </a:solidFill>
              </a:defRPr>
            </a:lvl3pPr>
            <a:lvl4pPr marL="0" indent="685800">
              <a:buSzTx/>
              <a:buNone/>
              <a:defRPr sz="2500">
                <a:solidFill>
                  <a:srgbClr val="628DB5"/>
                </a:solidFill>
              </a:defRPr>
            </a:lvl4pPr>
            <a:lvl5pPr marL="0" indent="914400">
              <a:buSzTx/>
              <a:buNone/>
              <a:defRPr sz="2500">
                <a:solidFill>
                  <a:srgbClr val="628DB5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>
            <a:spLocks noGrp="1"/>
          </p:cNvSpPr>
          <p:nvPr>
            <p:ph type="body" sz="quarter" idx="13"/>
          </p:nvPr>
        </p:nvSpPr>
        <p:spPr>
          <a:xfrm>
            <a:off x="1364257" y="6993681"/>
            <a:ext cx="11241486" cy="50800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r">
              <a:lnSpc>
                <a:spcPct val="90000"/>
              </a:lnSpc>
              <a:buSzTx/>
              <a:buNone/>
              <a:defRPr sz="900"/>
            </a:lvl1pPr>
          </a:lstStyle>
          <a:p>
            <a:r>
              <a:t>–Johnny Appleseed</a:t>
            </a:r>
          </a:p>
        </p:txBody>
      </p:sp>
      <p:sp>
        <p:nvSpPr>
          <p:cNvPr id="94" name="“Type a quote here.”"/>
          <p:cNvSpPr>
            <a:spLocks noGrp="1"/>
          </p:cNvSpPr>
          <p:nvPr>
            <p:ph type="body" sz="quarter" idx="14"/>
          </p:nvPr>
        </p:nvSpPr>
        <p:spPr>
          <a:xfrm>
            <a:off x="1364257" y="4742656"/>
            <a:ext cx="11241486" cy="7367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SzTx/>
              <a:buNone/>
            </a:lvl1pPr>
          </a:lstStyle>
          <a:p>
            <a:r>
              <a:t>“Type a quote here.” </a:t>
            </a:r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>
            <a:spLocks noGrp="1"/>
          </p:cNvSpPr>
          <p:nvPr>
            <p:ph type="pic" idx="13"/>
          </p:nvPr>
        </p:nvSpPr>
        <p:spPr>
          <a:xfrm>
            <a:off x="0" y="158750"/>
            <a:ext cx="13964218" cy="10477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>
            <a:spLocks noGrp="1"/>
          </p:cNvSpPr>
          <p:nvPr>
            <p:ph type="pic" idx="13"/>
          </p:nvPr>
        </p:nvSpPr>
        <p:spPr>
          <a:xfrm>
            <a:off x="1725786" y="840878"/>
            <a:ext cx="10504786" cy="6357443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xfrm>
            <a:off x="1364257" y="7375673"/>
            <a:ext cx="11241486" cy="152797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64257" y="8958212"/>
            <a:ext cx="11241486" cy="1214191"/>
          </a:xfrm>
          <a:prstGeom prst="rect">
            <a:avLst/>
          </a:prstGeom>
        </p:spPr>
        <p:txBody>
          <a:bodyPr anchor="t"/>
          <a:lstStyle>
            <a:lvl1pPr marL="0" indent="0">
              <a:buSzTx/>
              <a:buNone/>
              <a:defRPr sz="2500">
                <a:solidFill>
                  <a:srgbClr val="628DB5"/>
                </a:solidFill>
              </a:defRPr>
            </a:lvl1pPr>
            <a:lvl2pPr marL="0" indent="228600">
              <a:buSzTx/>
              <a:buNone/>
              <a:defRPr sz="2500">
                <a:solidFill>
                  <a:srgbClr val="628DB5"/>
                </a:solidFill>
              </a:defRPr>
            </a:lvl2pPr>
            <a:lvl3pPr marL="0" indent="457200">
              <a:buSzTx/>
              <a:buNone/>
              <a:defRPr sz="2500">
                <a:solidFill>
                  <a:srgbClr val="628DB5"/>
                </a:solidFill>
              </a:defRPr>
            </a:lvl3pPr>
            <a:lvl4pPr marL="0" indent="685800">
              <a:buSzTx/>
              <a:buNone/>
              <a:defRPr sz="2500">
                <a:solidFill>
                  <a:srgbClr val="628DB5"/>
                </a:solidFill>
              </a:defRPr>
            </a:lvl4pPr>
            <a:lvl5pPr marL="0" indent="914400">
              <a:buSzTx/>
              <a:buNone/>
              <a:defRPr sz="2500">
                <a:solidFill>
                  <a:srgbClr val="628DB5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790156" y="10090546"/>
            <a:ext cx="376045" cy="38854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1364257" y="3623964"/>
            <a:ext cx="11241486" cy="3547072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>
            <a:spLocks noGrp="1"/>
          </p:cNvSpPr>
          <p:nvPr>
            <p:ph type="pic" sz="half" idx="13"/>
          </p:nvPr>
        </p:nvSpPr>
        <p:spPr>
          <a:xfrm>
            <a:off x="7216923" y="840878"/>
            <a:ext cx="5729884" cy="884039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xfrm>
            <a:off x="1023193" y="840878"/>
            <a:ext cx="5729884" cy="4283771"/>
          </a:xfrm>
          <a:prstGeom prst="rect">
            <a:avLst/>
          </a:prstGeom>
        </p:spPr>
        <p:txBody>
          <a:bodyPr anchor="b"/>
          <a:lstStyle>
            <a:lvl1pPr>
              <a:defRPr sz="33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Title Text</a:t>
            </a:r>
          </a:p>
        </p:txBody>
      </p:sp>
      <p:sp>
        <p:nvSpPr>
          <p:cNvPr id="4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023193" y="5274716"/>
            <a:ext cx="5729884" cy="4406554"/>
          </a:xfrm>
          <a:prstGeom prst="rect">
            <a:avLst/>
          </a:prstGeom>
        </p:spPr>
        <p:txBody>
          <a:bodyPr anchor="t"/>
          <a:lstStyle>
            <a:lvl1pPr marL="0" indent="0">
              <a:buSzTx/>
              <a:buNone/>
              <a:defRPr sz="2500">
                <a:solidFill>
                  <a:srgbClr val="628DB5"/>
                </a:solidFill>
              </a:defRPr>
            </a:lvl1pPr>
            <a:lvl2pPr marL="0" indent="228600">
              <a:buSzTx/>
              <a:buNone/>
              <a:defRPr sz="2500">
                <a:solidFill>
                  <a:srgbClr val="628DB5"/>
                </a:solidFill>
              </a:defRPr>
            </a:lvl2pPr>
            <a:lvl3pPr marL="0" indent="457200">
              <a:buSzTx/>
              <a:buNone/>
              <a:defRPr sz="2500">
                <a:solidFill>
                  <a:srgbClr val="628DB5"/>
                </a:solidFill>
              </a:defRPr>
            </a:lvl3pPr>
            <a:lvl4pPr marL="0" indent="685800">
              <a:buSzTx/>
              <a:buNone/>
              <a:defRPr sz="2500">
                <a:solidFill>
                  <a:srgbClr val="628DB5"/>
                </a:solidFill>
              </a:defRPr>
            </a:lvl4pPr>
            <a:lvl5pPr marL="0" indent="914400">
              <a:buSzTx/>
              <a:buNone/>
              <a:defRPr sz="2500">
                <a:solidFill>
                  <a:srgbClr val="628DB5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>
            <a:spLocks noGrp="1"/>
          </p:cNvSpPr>
          <p:nvPr>
            <p:ph type="pic" sz="half" idx="13"/>
          </p:nvPr>
        </p:nvSpPr>
        <p:spPr>
          <a:xfrm>
            <a:off x="7216923" y="2955478"/>
            <a:ext cx="5729884" cy="675307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023193" y="2955478"/>
            <a:ext cx="5729884" cy="6753077"/>
          </a:xfrm>
          <a:prstGeom prst="rect">
            <a:avLst/>
          </a:prstGeom>
        </p:spPr>
        <p:txBody>
          <a:bodyPr/>
          <a:lstStyle>
            <a:lvl1pPr marL="146957" indent="-146957">
              <a:defRPr b="1"/>
            </a:lvl1pPr>
            <a:lvl2pPr marL="489857" indent="-146957">
              <a:defRPr b="1"/>
            </a:lvl2pPr>
            <a:lvl3pPr marL="832757" indent="-146957">
              <a:defRPr b="1"/>
            </a:lvl3pPr>
            <a:lvl4pPr marL="1175657" indent="-146957">
              <a:defRPr b="1"/>
            </a:lvl4pPr>
            <a:lvl5pPr marL="1518557" indent="-146957">
              <a:defRPr b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>
            <a:spLocks noGrp="1"/>
          </p:cNvSpPr>
          <p:nvPr>
            <p:ph type="body" idx="1"/>
          </p:nvPr>
        </p:nvSpPr>
        <p:spPr>
          <a:xfrm>
            <a:off x="1023193" y="1523007"/>
            <a:ext cx="11923614" cy="7748986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>
            <a:spLocks noGrp="1"/>
          </p:cNvSpPr>
          <p:nvPr>
            <p:ph type="pic" sz="half" idx="13"/>
          </p:nvPr>
        </p:nvSpPr>
        <p:spPr>
          <a:xfrm>
            <a:off x="1023193" y="1113730"/>
            <a:ext cx="5729884" cy="856754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Image"/>
          <p:cNvSpPr>
            <a:spLocks noGrp="1"/>
          </p:cNvSpPr>
          <p:nvPr>
            <p:ph type="pic" sz="quarter" idx="14"/>
          </p:nvPr>
        </p:nvSpPr>
        <p:spPr>
          <a:xfrm>
            <a:off x="7216923" y="5629423"/>
            <a:ext cx="5729884" cy="405184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Image"/>
          <p:cNvSpPr>
            <a:spLocks noGrp="1"/>
          </p:cNvSpPr>
          <p:nvPr>
            <p:ph type="pic" sz="quarter" idx="15"/>
          </p:nvPr>
        </p:nvSpPr>
        <p:spPr>
          <a:xfrm>
            <a:off x="7223603" y="1113730"/>
            <a:ext cx="5729884" cy="405184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1023193" y="636240"/>
            <a:ext cx="11923614" cy="2319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4570" tIns="54570" rIns="54570" bIns="5457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1023193" y="2955478"/>
            <a:ext cx="11923614" cy="67530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4570" tIns="54570" rIns="54570" bIns="5457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790156" y="10097368"/>
            <a:ext cx="376045" cy="388541"/>
          </a:xfrm>
          <a:prstGeom prst="rect">
            <a:avLst/>
          </a:prstGeom>
          <a:ln w="12700">
            <a:miter lim="400000"/>
          </a:ln>
        </p:spPr>
        <p:txBody>
          <a:bodyPr wrap="none" lIns="54570" tIns="54570" rIns="54570" bIns="54570">
            <a:spAutoFit/>
          </a:bodyPr>
          <a:lstStyle>
            <a:lvl1pPr algn="ctr">
              <a:spcBef>
                <a:spcPts val="0"/>
              </a:spcBef>
              <a:defRPr sz="1800" b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ln>
            <a:noFill/>
          </a:ln>
          <a:solidFill>
            <a:srgbClr val="585858"/>
          </a:solidFill>
          <a:uFillTx/>
          <a:latin typeface="+mn-lt"/>
          <a:ea typeface="+mn-ea"/>
          <a:cs typeface="+mn-cs"/>
          <a:sym typeface="Source Sans Pro Light"/>
        </a:defRPr>
      </a:lvl1pPr>
      <a:lvl2pPr marL="0" marR="0" indent="228600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ln>
            <a:noFill/>
          </a:ln>
          <a:solidFill>
            <a:srgbClr val="585858"/>
          </a:solidFill>
          <a:uFillTx/>
          <a:latin typeface="+mn-lt"/>
          <a:ea typeface="+mn-ea"/>
          <a:cs typeface="+mn-cs"/>
          <a:sym typeface="Source Sans Pro Light"/>
        </a:defRPr>
      </a:lvl2pPr>
      <a:lvl3pPr marL="0" marR="0" indent="457200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ln>
            <a:noFill/>
          </a:ln>
          <a:solidFill>
            <a:srgbClr val="585858"/>
          </a:solidFill>
          <a:uFillTx/>
          <a:latin typeface="+mn-lt"/>
          <a:ea typeface="+mn-ea"/>
          <a:cs typeface="+mn-cs"/>
          <a:sym typeface="Source Sans Pro Light"/>
        </a:defRPr>
      </a:lvl3pPr>
      <a:lvl4pPr marL="0" marR="0" indent="685800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ln>
            <a:noFill/>
          </a:ln>
          <a:solidFill>
            <a:srgbClr val="585858"/>
          </a:solidFill>
          <a:uFillTx/>
          <a:latin typeface="+mn-lt"/>
          <a:ea typeface="+mn-ea"/>
          <a:cs typeface="+mn-cs"/>
          <a:sym typeface="Source Sans Pro Light"/>
        </a:defRPr>
      </a:lvl4pPr>
      <a:lvl5pPr marL="0" marR="0" indent="914400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ln>
            <a:noFill/>
          </a:ln>
          <a:solidFill>
            <a:srgbClr val="585858"/>
          </a:solidFill>
          <a:uFillTx/>
          <a:latin typeface="+mn-lt"/>
          <a:ea typeface="+mn-ea"/>
          <a:cs typeface="+mn-cs"/>
          <a:sym typeface="Source Sans Pro Light"/>
        </a:defRPr>
      </a:lvl5pPr>
      <a:lvl6pPr marL="0" marR="0" indent="1143000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ln>
            <a:noFill/>
          </a:ln>
          <a:solidFill>
            <a:srgbClr val="585858"/>
          </a:solidFill>
          <a:uFillTx/>
          <a:latin typeface="+mn-lt"/>
          <a:ea typeface="+mn-ea"/>
          <a:cs typeface="+mn-cs"/>
          <a:sym typeface="Source Sans Pro Light"/>
        </a:defRPr>
      </a:lvl6pPr>
      <a:lvl7pPr marL="0" marR="0" indent="1371600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ln>
            <a:noFill/>
          </a:ln>
          <a:solidFill>
            <a:srgbClr val="585858"/>
          </a:solidFill>
          <a:uFillTx/>
          <a:latin typeface="+mn-lt"/>
          <a:ea typeface="+mn-ea"/>
          <a:cs typeface="+mn-cs"/>
          <a:sym typeface="Source Sans Pro Light"/>
        </a:defRPr>
      </a:lvl7pPr>
      <a:lvl8pPr marL="0" marR="0" indent="1600200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ln>
            <a:noFill/>
          </a:ln>
          <a:solidFill>
            <a:srgbClr val="585858"/>
          </a:solidFill>
          <a:uFillTx/>
          <a:latin typeface="+mn-lt"/>
          <a:ea typeface="+mn-ea"/>
          <a:cs typeface="+mn-cs"/>
          <a:sym typeface="Source Sans Pro Light"/>
        </a:defRPr>
      </a:lvl8pPr>
      <a:lvl9pPr marL="0" marR="0" indent="1828800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ln>
            <a:noFill/>
          </a:ln>
          <a:solidFill>
            <a:srgbClr val="585858"/>
          </a:solidFill>
          <a:uFillTx/>
          <a:latin typeface="+mn-lt"/>
          <a:ea typeface="+mn-ea"/>
          <a:cs typeface="+mn-cs"/>
          <a:sym typeface="Source Sans Pro Light"/>
        </a:defRPr>
      </a:lvl9pPr>
    </p:titleStyle>
    <p:bodyStyle>
      <a:lvl1pPr marL="148166" marR="0" indent="-148166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sz="1200" b="0" i="0" u="none" strike="noStrike" cap="none" spc="0" baseline="0">
          <a:ln>
            <a:noFill/>
          </a:ln>
          <a:solidFill>
            <a:srgbClr val="000000"/>
          </a:solidFill>
          <a:uFillTx/>
          <a:latin typeface="Source Sans Pro"/>
          <a:ea typeface="Source Sans Pro"/>
          <a:cs typeface="Source Sans Pro"/>
          <a:sym typeface="Source Sans Pro"/>
        </a:defRPr>
      </a:lvl1pPr>
      <a:lvl2pPr marL="592666" marR="0" indent="-148166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sz="1200" b="0" i="0" u="none" strike="noStrike" cap="none" spc="0" baseline="0">
          <a:ln>
            <a:noFill/>
          </a:ln>
          <a:solidFill>
            <a:srgbClr val="000000"/>
          </a:solidFill>
          <a:uFillTx/>
          <a:latin typeface="Source Sans Pro"/>
          <a:ea typeface="Source Sans Pro"/>
          <a:cs typeface="Source Sans Pro"/>
          <a:sym typeface="Source Sans Pro"/>
        </a:defRPr>
      </a:lvl2pPr>
      <a:lvl3pPr marL="1037166" marR="0" indent="-148166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sz="1200" b="0" i="0" u="none" strike="noStrike" cap="none" spc="0" baseline="0">
          <a:ln>
            <a:noFill/>
          </a:ln>
          <a:solidFill>
            <a:srgbClr val="000000"/>
          </a:solidFill>
          <a:uFillTx/>
          <a:latin typeface="Source Sans Pro"/>
          <a:ea typeface="Source Sans Pro"/>
          <a:cs typeface="Source Sans Pro"/>
          <a:sym typeface="Source Sans Pro"/>
        </a:defRPr>
      </a:lvl3pPr>
      <a:lvl4pPr marL="1481666" marR="0" indent="-148166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sz="1200" b="0" i="0" u="none" strike="noStrike" cap="none" spc="0" baseline="0">
          <a:ln>
            <a:noFill/>
          </a:ln>
          <a:solidFill>
            <a:srgbClr val="000000"/>
          </a:solidFill>
          <a:uFillTx/>
          <a:latin typeface="Source Sans Pro"/>
          <a:ea typeface="Source Sans Pro"/>
          <a:cs typeface="Source Sans Pro"/>
          <a:sym typeface="Source Sans Pro"/>
        </a:defRPr>
      </a:lvl4pPr>
      <a:lvl5pPr marL="1926166" marR="0" indent="-148166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sz="1200" b="0" i="0" u="none" strike="noStrike" cap="none" spc="0" baseline="0">
          <a:ln>
            <a:noFill/>
          </a:ln>
          <a:solidFill>
            <a:srgbClr val="000000"/>
          </a:solidFill>
          <a:uFillTx/>
          <a:latin typeface="Source Sans Pro"/>
          <a:ea typeface="Source Sans Pro"/>
          <a:cs typeface="Source Sans Pro"/>
          <a:sym typeface="Source Sans Pro"/>
        </a:defRPr>
      </a:lvl5pPr>
      <a:lvl6pPr marL="2370666" marR="0" indent="-148166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sz="1200" b="0" i="0" u="none" strike="noStrike" cap="none" spc="0" baseline="0">
          <a:ln>
            <a:noFill/>
          </a:ln>
          <a:solidFill>
            <a:srgbClr val="000000"/>
          </a:solidFill>
          <a:uFillTx/>
          <a:latin typeface="Source Sans Pro"/>
          <a:ea typeface="Source Sans Pro"/>
          <a:cs typeface="Source Sans Pro"/>
          <a:sym typeface="Source Sans Pro"/>
        </a:defRPr>
      </a:lvl6pPr>
      <a:lvl7pPr marL="2815166" marR="0" indent="-148166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sz="1200" b="0" i="0" u="none" strike="noStrike" cap="none" spc="0" baseline="0">
          <a:ln>
            <a:noFill/>
          </a:ln>
          <a:solidFill>
            <a:srgbClr val="000000"/>
          </a:solidFill>
          <a:uFillTx/>
          <a:latin typeface="Source Sans Pro"/>
          <a:ea typeface="Source Sans Pro"/>
          <a:cs typeface="Source Sans Pro"/>
          <a:sym typeface="Source Sans Pro"/>
        </a:defRPr>
      </a:lvl7pPr>
      <a:lvl8pPr marL="3259666" marR="0" indent="-148166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sz="1200" b="0" i="0" u="none" strike="noStrike" cap="none" spc="0" baseline="0">
          <a:ln>
            <a:noFill/>
          </a:ln>
          <a:solidFill>
            <a:srgbClr val="000000"/>
          </a:solidFill>
          <a:uFillTx/>
          <a:latin typeface="Source Sans Pro"/>
          <a:ea typeface="Source Sans Pro"/>
          <a:cs typeface="Source Sans Pro"/>
          <a:sym typeface="Source Sans Pro"/>
        </a:defRPr>
      </a:lvl8pPr>
      <a:lvl9pPr marL="3704166" marR="0" indent="-148166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sz="1200" b="0" i="0" u="none" strike="noStrike" cap="none" spc="0" baseline="0">
          <a:ln>
            <a:noFill/>
          </a:ln>
          <a:solidFill>
            <a:srgbClr val="000000"/>
          </a:solidFill>
          <a:uFillTx/>
          <a:latin typeface="Source Sans Pro"/>
          <a:ea typeface="Source Sans Pro"/>
          <a:cs typeface="Source Sans Pro"/>
          <a:sym typeface="Source Sans Pro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EmilHvitfeldt/r-color-palettes" TargetMode="External"/><Relationship Id="rId13" Type="http://schemas.openxmlformats.org/officeDocument/2006/relationships/image" Target="../media/image3.png"/><Relationship Id="rId18" Type="http://schemas.openxmlformats.org/officeDocument/2006/relationships/image" Target="../media/image8.emf"/><Relationship Id="rId3" Type="http://schemas.openxmlformats.org/officeDocument/2006/relationships/hyperlink" Target="https://fonts.google.com/featured/Superfamilies" TargetMode="External"/><Relationship Id="rId7" Type="http://schemas.openxmlformats.org/officeDocument/2006/relationships/hyperlink" Target="https://coolors.co/" TargetMode="External"/><Relationship Id="rId12" Type="http://schemas.openxmlformats.org/officeDocument/2006/relationships/image" Target="../media/image2.png"/><Relationship Id="rId17" Type="http://schemas.openxmlformats.org/officeDocument/2006/relationships/image" Target="../media/image7.jpg"/><Relationship Id="rId2" Type="http://schemas.openxmlformats.org/officeDocument/2006/relationships/hyperlink" Target="https://cran.rstudio.com/web/packages/showtext/vignettes/introduction.html" TargetMode="External"/><Relationship Id="rId16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blog.datawrapper.de/beautifulcolors/" TargetMode="External"/><Relationship Id="rId11" Type="http://schemas.openxmlformats.org/officeDocument/2006/relationships/hyperlink" Target="mailto:emma.s.skarstein@ntnu.no" TargetMode="External"/><Relationship Id="rId5" Type="http://schemas.openxmlformats.org/officeDocument/2006/relationships/hyperlink" Target="https://rpkgs.datanovia.com/ggpubr/reference/theme_transparent.html" TargetMode="External"/><Relationship Id="rId15" Type="http://schemas.openxmlformats.org/officeDocument/2006/relationships/image" Target="../media/image5.png"/><Relationship Id="rId10" Type="http://schemas.openxmlformats.org/officeDocument/2006/relationships/hyperlink" Target="https://github.com/emmaSkarstein/myGraphicsToolkit" TargetMode="External"/><Relationship Id="rId4" Type="http://schemas.openxmlformats.org/officeDocument/2006/relationships/hyperlink" Target="https://patchwork.data-imaginist.com/" TargetMode="External"/><Relationship Id="rId9" Type="http://schemas.openxmlformats.org/officeDocument/2006/relationships/hyperlink" Target="https://github.com/bbc/bbplot/blob/master/R/bbc_style.R" TargetMode="External"/><Relationship Id="rId1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oup">
            <a:extLst>
              <a:ext uri="{FF2B5EF4-FFF2-40B4-BE49-F238E27FC236}">
                <a16:creationId xmlns:a16="http://schemas.microsoft.com/office/drawing/2014/main" id="{299E800A-362A-DE4C-A6A2-3A952C7ECCC1}"/>
              </a:ext>
            </a:extLst>
          </p:cNvPr>
          <p:cNvSpPr/>
          <p:nvPr/>
        </p:nvSpPr>
        <p:spPr>
          <a:xfrm>
            <a:off x="241300" y="1343891"/>
            <a:ext cx="3435885" cy="5992206"/>
          </a:xfrm>
          <a:prstGeom prst="rect">
            <a:avLst/>
          </a:prstGeom>
          <a:solidFill>
            <a:srgbClr val="79B0DC">
              <a:alpha val="23776"/>
            </a:srgbClr>
          </a:solidFill>
          <a:ln w="12700"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0"/>
              </a:spcBef>
              <a:defRPr sz="1000"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4D6B9B-ECD7-944C-858D-B443C5C522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409" y="160275"/>
            <a:ext cx="6803551" cy="1002060"/>
          </a:xfrm>
        </p:spPr>
        <p:txBody>
          <a:bodyPr anchor="t"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NO" sz="4400" b="1" dirty="0"/>
              <a:t>Moving beyond </a:t>
            </a:r>
            <a:r>
              <a:rPr lang="en-NO" sz="4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theme_gray </a:t>
            </a:r>
            <a:br>
              <a:rPr lang="en-NO" sz="3600" dirty="0"/>
            </a:br>
            <a:r>
              <a:rPr lang="en-GB" sz="2000" dirty="0"/>
              <a:t>Exploring customized themes for improved visualizations in </a:t>
            </a:r>
            <a:r>
              <a:rPr lang="en-GB" sz="2000" dirty="0">
                <a:latin typeface="+mj-lt"/>
                <a:ea typeface="Menlo" panose="020B0609030804020204" pitchFamily="49" charset="0"/>
                <a:cs typeface="Menlo" panose="020B0609030804020204" pitchFamily="49" charset="0"/>
              </a:rPr>
              <a:t>ggplot2</a:t>
            </a:r>
            <a:endParaRPr lang="en-NO" sz="3600" dirty="0">
              <a:latin typeface="+mj-lt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780F1A-D1D1-6742-B8C8-3A232F378A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83933" y="1427856"/>
            <a:ext cx="3585990" cy="8820744"/>
          </a:xfrm>
        </p:spPr>
        <p:txBody>
          <a:bodyPr anchor="t">
            <a:normAutofit/>
          </a:bodyPr>
          <a:lstStyle/>
          <a:p>
            <a:pPr marL="0" indent="0">
              <a:lnSpc>
                <a:spcPct val="100000"/>
              </a:lnSpc>
              <a:spcAft>
                <a:spcPts val="600"/>
              </a:spcAft>
              <a:buNone/>
            </a:pPr>
            <a:r>
              <a:rPr lang="en-GB" sz="2400" b="1" dirty="0">
                <a:latin typeface="+mn-lt"/>
              </a:rPr>
              <a:t>Helpful packages/websites</a:t>
            </a:r>
            <a:br>
              <a:rPr lang="en-GB" sz="2400" b="1" dirty="0">
                <a:latin typeface="+mn-lt"/>
              </a:rPr>
            </a:br>
            <a:r>
              <a:rPr lang="en-GB" sz="700" b="1" dirty="0">
                <a:latin typeface="+mn-lt"/>
              </a:rPr>
              <a:t> </a:t>
            </a:r>
            <a:endParaRPr lang="en-GB" sz="2400" b="1" dirty="0">
              <a:latin typeface="+mn-lt"/>
            </a:endParaRP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GB" b="1" dirty="0">
                <a:latin typeface="+mj-lt"/>
                <a:cs typeface="Miriam Fixed" panose="020B0509050101010101" pitchFamily="49" charset="-79"/>
              </a:rPr>
              <a:t>FONTS</a:t>
            </a:r>
            <a:r>
              <a:rPr lang="en-GB" dirty="0">
                <a:latin typeface="+mj-lt"/>
                <a:cs typeface="Miriam Fixed" panose="020B0509050101010101" pitchFamily="49" charset="-79"/>
              </a:rPr>
              <a:t>: 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hlinkClick r:id="rId2"/>
              </a:rPr>
              <a:t>showtext</a:t>
            </a:r>
            <a:r>
              <a:rPr lang="en-GB" dirty="0">
                <a:latin typeface="+mn-lt"/>
                <a:cs typeface="Miriam Fixed" panose="020B0509050101010101" pitchFamily="49" charset="-79"/>
              </a:rPr>
              <a:t> lets you easily set the font to any of the ones you find in the </a:t>
            </a:r>
            <a:r>
              <a:rPr lang="en-GB" dirty="0">
                <a:latin typeface="+mn-lt"/>
                <a:cs typeface="Miriam Fixed" panose="020B0509050101010101" pitchFamily="49" charset="-79"/>
                <a:hlinkClick r:id="rId3"/>
              </a:rPr>
              <a:t>Google font library</a:t>
            </a:r>
            <a:r>
              <a:rPr lang="en-GB" dirty="0">
                <a:latin typeface="+mn-lt"/>
                <a:cs typeface="Miriam Fixed" panose="020B0509050101010101" pitchFamily="49" charset="-79"/>
              </a:rPr>
              <a:t>.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endParaRPr lang="en-GB" dirty="0">
              <a:latin typeface="+mn-lt"/>
              <a:cs typeface="Miriam Fixed" panose="020B0509050101010101" pitchFamily="49" charset="-79"/>
            </a:endParaRPr>
          </a:p>
          <a:p>
            <a:pPr>
              <a:lnSpc>
                <a:spcPct val="100000"/>
              </a:lnSpc>
              <a:spcAft>
                <a:spcPts val="600"/>
              </a:spcAft>
            </a:pPr>
            <a:endParaRPr lang="en-GB" dirty="0">
              <a:latin typeface="+mn-lt"/>
              <a:cs typeface="Miriam Fixed" panose="020B0509050101010101" pitchFamily="49" charset="-79"/>
            </a:endParaRPr>
          </a:p>
          <a:p>
            <a:pPr>
              <a:lnSpc>
                <a:spcPct val="100000"/>
              </a:lnSpc>
              <a:spcAft>
                <a:spcPts val="600"/>
              </a:spcAft>
            </a:pPr>
            <a:endParaRPr lang="en-GB" dirty="0">
              <a:latin typeface="+mn-lt"/>
              <a:cs typeface="Miriam Fixed" panose="020B0509050101010101" pitchFamily="49" charset="-79"/>
            </a:endParaRPr>
          </a:p>
          <a:p>
            <a:pPr marL="0" indent="0">
              <a:lnSpc>
                <a:spcPct val="100000"/>
              </a:lnSpc>
              <a:spcAft>
                <a:spcPts val="600"/>
              </a:spcAft>
              <a:buNone/>
            </a:pPr>
            <a:endParaRPr lang="en-GB" dirty="0">
              <a:latin typeface="+mn-lt"/>
              <a:cs typeface="Miriam Fixed" panose="020B0509050101010101" pitchFamily="49" charset="-79"/>
            </a:endParaRP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GB" b="1" dirty="0">
                <a:latin typeface="+mn-lt"/>
                <a:cs typeface="Miriam Fixed" panose="020B0509050101010101" pitchFamily="49" charset="-79"/>
              </a:rPr>
              <a:t>COMBINING PLOTS</a:t>
            </a:r>
            <a:r>
              <a:rPr lang="en-GB" dirty="0">
                <a:latin typeface="+mn-lt"/>
                <a:cs typeface="Miriam Fixed" panose="020B0509050101010101" pitchFamily="49" charset="-79"/>
              </a:rPr>
              <a:t>: 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hlinkClick r:id="rId4"/>
              </a:rPr>
              <a:t>patchwork</a:t>
            </a:r>
            <a:r>
              <a:rPr lang="en-GB" dirty="0">
                <a:latin typeface="+mn-lt"/>
              </a:rPr>
              <a:t> for combining plots. Themes can be set on the combined plot object, making consistent theming really easy.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endParaRPr lang="en-GB" dirty="0">
              <a:latin typeface="+mn-lt"/>
            </a:endParaRPr>
          </a:p>
          <a:p>
            <a:pPr>
              <a:lnSpc>
                <a:spcPct val="100000"/>
              </a:lnSpc>
              <a:spcAft>
                <a:spcPts val="600"/>
              </a:spcAft>
            </a:pPr>
            <a:endParaRPr lang="en-GB" dirty="0">
              <a:latin typeface="+mn-lt"/>
            </a:endParaRPr>
          </a:p>
          <a:p>
            <a:pPr>
              <a:lnSpc>
                <a:spcPct val="100000"/>
              </a:lnSpc>
              <a:spcAft>
                <a:spcPts val="600"/>
              </a:spcAft>
            </a:pPr>
            <a:endParaRPr lang="en-GB" dirty="0">
              <a:latin typeface="+mn-lt"/>
            </a:endParaRPr>
          </a:p>
          <a:p>
            <a:pPr>
              <a:lnSpc>
                <a:spcPct val="100000"/>
              </a:lnSpc>
              <a:spcAft>
                <a:spcPts val="600"/>
              </a:spcAft>
            </a:pPr>
            <a:endParaRPr lang="en-GB" dirty="0">
              <a:latin typeface="+mn-lt"/>
            </a:endParaRPr>
          </a:p>
          <a:p>
            <a:pPr>
              <a:lnSpc>
                <a:spcPct val="100000"/>
              </a:lnSpc>
              <a:spcAft>
                <a:spcPts val="600"/>
              </a:spcAft>
            </a:pPr>
            <a:endParaRPr lang="en-GB" dirty="0">
              <a:latin typeface="+mn-lt"/>
            </a:endParaRPr>
          </a:p>
          <a:p>
            <a:pPr>
              <a:lnSpc>
                <a:spcPct val="100000"/>
              </a:lnSpc>
              <a:spcAft>
                <a:spcPts val="600"/>
              </a:spcAft>
            </a:pPr>
            <a:endParaRPr lang="en-GB" dirty="0">
              <a:latin typeface="+mn-lt"/>
            </a:endParaRPr>
          </a:p>
          <a:p>
            <a:pPr marL="0" indent="0">
              <a:lnSpc>
                <a:spcPct val="100000"/>
              </a:lnSpc>
              <a:spcAft>
                <a:spcPts val="600"/>
              </a:spcAft>
              <a:buNone/>
            </a:pPr>
            <a:endParaRPr lang="en-GB" dirty="0">
              <a:latin typeface="+mn-lt"/>
            </a:endParaRP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GB" b="1" dirty="0">
                <a:latin typeface="+mn-lt"/>
              </a:rPr>
              <a:t>TRANSPARENT BACKGROUND</a:t>
            </a:r>
            <a:r>
              <a:rPr lang="en-GB" dirty="0">
                <a:latin typeface="+mn-lt"/>
              </a:rPr>
              <a:t>: 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ggpubr</a:t>
            </a:r>
            <a:r>
              <a:rPr lang="en-GB" dirty="0">
                <a:latin typeface="+mn-lt"/>
              </a:rPr>
              <a:t> has (among other things) a </a:t>
            </a:r>
            <a:r>
              <a:rPr lang="en-GB" b="1" dirty="0">
                <a:latin typeface="+mn-lt"/>
                <a:hlinkClick r:id="rId5"/>
              </a:rPr>
              <a:t>transparent background theme</a:t>
            </a:r>
            <a:r>
              <a:rPr lang="en-GB" dirty="0">
                <a:latin typeface="+mn-lt"/>
              </a:rPr>
              <a:t>.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endParaRPr lang="en-GB" dirty="0">
              <a:latin typeface="+mn-lt"/>
            </a:endParaRPr>
          </a:p>
          <a:p>
            <a:pPr>
              <a:lnSpc>
                <a:spcPct val="100000"/>
              </a:lnSpc>
              <a:spcAft>
                <a:spcPts val="600"/>
              </a:spcAft>
            </a:pPr>
            <a:endParaRPr lang="en-GB" dirty="0">
              <a:latin typeface="+mn-lt"/>
            </a:endParaRPr>
          </a:p>
          <a:p>
            <a:pPr>
              <a:lnSpc>
                <a:spcPct val="100000"/>
              </a:lnSpc>
              <a:spcAft>
                <a:spcPts val="600"/>
              </a:spcAft>
            </a:pPr>
            <a:endParaRPr lang="en-GB" dirty="0">
              <a:latin typeface="+mn-lt"/>
            </a:endParaRPr>
          </a:p>
          <a:p>
            <a:pPr>
              <a:lnSpc>
                <a:spcPct val="100000"/>
              </a:lnSpc>
              <a:spcAft>
                <a:spcPts val="600"/>
              </a:spcAft>
            </a:pPr>
            <a:endParaRPr lang="en-GB" dirty="0">
              <a:latin typeface="+mn-lt"/>
            </a:endParaRP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GB" b="1" dirty="0">
                <a:latin typeface="+mn-lt"/>
              </a:rPr>
              <a:t>COLORS</a:t>
            </a:r>
            <a:r>
              <a:rPr lang="en-GB" dirty="0">
                <a:latin typeface="+mn-lt"/>
              </a:rPr>
              <a:t>: </a:t>
            </a:r>
            <a:r>
              <a:rPr lang="en-GB" dirty="0">
                <a:latin typeface="+mn-lt"/>
                <a:hlinkClick r:id="rId6"/>
              </a:rPr>
              <a:t>This article</a:t>
            </a:r>
            <a:r>
              <a:rPr lang="en-GB" dirty="0">
                <a:latin typeface="+mn-lt"/>
              </a:rPr>
              <a:t> by Lisa Charlotte </a:t>
            </a:r>
            <a:r>
              <a:rPr lang="en-GB" dirty="0" err="1">
                <a:latin typeface="+mn-lt"/>
              </a:rPr>
              <a:t>Muth</a:t>
            </a:r>
            <a:r>
              <a:rPr lang="en-GB" dirty="0">
                <a:latin typeface="+mn-lt"/>
              </a:rPr>
              <a:t> gives a thorough introduction to general principles in choosing </a:t>
            </a:r>
            <a:r>
              <a:rPr lang="en-GB" dirty="0" err="1">
                <a:latin typeface="+mn-lt"/>
              </a:rPr>
              <a:t>colors</a:t>
            </a:r>
            <a:r>
              <a:rPr lang="en-GB" dirty="0">
                <a:latin typeface="+mn-lt"/>
              </a:rPr>
              <a:t>.  There are many good </a:t>
            </a:r>
            <a:r>
              <a:rPr lang="en-GB" dirty="0" err="1">
                <a:latin typeface="+mn-lt"/>
              </a:rPr>
              <a:t>color</a:t>
            </a:r>
            <a:r>
              <a:rPr lang="en-GB" dirty="0">
                <a:latin typeface="+mn-lt"/>
              </a:rPr>
              <a:t> palette generators out there, </a:t>
            </a:r>
            <a:r>
              <a:rPr lang="en-GB" dirty="0">
                <a:latin typeface="+mn-lt"/>
                <a:hlinkClick r:id="rId7"/>
              </a:rPr>
              <a:t>https://coolors.co/</a:t>
            </a:r>
            <a:r>
              <a:rPr lang="en-GB" dirty="0">
                <a:latin typeface="+mn-lt"/>
              </a:rPr>
              <a:t> is one example,  if you just want a ready made palette, check </a:t>
            </a:r>
            <a:r>
              <a:rPr lang="en-GB" dirty="0">
                <a:latin typeface="+mn-lt"/>
                <a:hlinkClick r:id="rId8"/>
              </a:rPr>
              <a:t>this list of ggplot2 color palettes</a:t>
            </a:r>
            <a:r>
              <a:rPr lang="en-GB" dirty="0">
                <a:latin typeface="+mn-lt"/>
              </a:rPr>
              <a:t>.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endParaRPr lang="en-GB" dirty="0">
              <a:latin typeface="+mn-lt"/>
            </a:endParaRPr>
          </a:p>
          <a:p>
            <a:pPr>
              <a:lnSpc>
                <a:spcPct val="100000"/>
              </a:lnSpc>
              <a:spcAft>
                <a:spcPts val="600"/>
              </a:spcAft>
            </a:pPr>
            <a:endParaRPr lang="en-GB" dirty="0">
              <a:latin typeface="+mn-lt"/>
            </a:endParaRPr>
          </a:p>
          <a:p>
            <a:pPr marL="0" indent="0">
              <a:lnSpc>
                <a:spcPct val="100000"/>
              </a:lnSpc>
              <a:spcAft>
                <a:spcPts val="600"/>
              </a:spcAft>
              <a:buNone/>
            </a:pPr>
            <a:br>
              <a:rPr lang="en-GB" dirty="0">
                <a:latin typeface="+mn-lt"/>
              </a:rPr>
            </a:br>
            <a:endParaRPr lang="en-GB" dirty="0">
              <a:latin typeface="+mn-lt"/>
            </a:endParaRP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GB" b="1" dirty="0">
                <a:latin typeface="+mn-lt"/>
              </a:rPr>
              <a:t>EXAMPLE THEMES</a:t>
            </a:r>
            <a:r>
              <a:rPr lang="en-GB" dirty="0">
                <a:latin typeface="+mn-lt"/>
              </a:rPr>
              <a:t>: BBC has a </a:t>
            </a:r>
            <a:r>
              <a:rPr lang="en-GB" dirty="0">
                <a:latin typeface="+mn-lt"/>
                <a:hlinkClick r:id="rId9"/>
              </a:rPr>
              <a:t>really well-documented theme</a:t>
            </a:r>
            <a:r>
              <a:rPr lang="en-GB" dirty="0">
                <a:latin typeface="+mn-lt"/>
              </a:rPr>
              <a:t> in their 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bbplot</a:t>
            </a:r>
            <a:r>
              <a:rPr lang="en-GB" dirty="0">
                <a:latin typeface="+mn-lt"/>
              </a:rPr>
              <a:t> package. </a:t>
            </a:r>
            <a:br>
              <a:rPr lang="en-GB" dirty="0">
                <a:latin typeface="+mn-lt"/>
              </a:rPr>
            </a:br>
            <a:r>
              <a:rPr lang="en-GB" dirty="0">
                <a:latin typeface="+mn-lt"/>
              </a:rPr>
              <a:t>My personal theme is public on </a:t>
            </a:r>
            <a:r>
              <a:rPr lang="en-GB" dirty="0" err="1">
                <a:latin typeface="+mn-lt"/>
              </a:rPr>
              <a:t>Github</a:t>
            </a:r>
            <a:r>
              <a:rPr lang="en-GB" dirty="0">
                <a:latin typeface="+mn-lt"/>
              </a:rPr>
              <a:t> </a:t>
            </a:r>
            <a:r>
              <a:rPr lang="en-GB" dirty="0">
                <a:latin typeface="+mn-lt"/>
                <a:hlinkClick r:id="rId10"/>
              </a:rPr>
              <a:t>here</a:t>
            </a:r>
            <a:r>
              <a:rPr lang="en-GB" dirty="0">
                <a:latin typeface="+mn-lt"/>
              </a:rPr>
              <a:t>.</a:t>
            </a:r>
          </a:p>
          <a:p>
            <a:pPr marL="0" indent="0">
              <a:lnSpc>
                <a:spcPct val="100000"/>
              </a:lnSpc>
              <a:spcAft>
                <a:spcPts val="600"/>
              </a:spcAft>
              <a:buNone/>
            </a:pPr>
            <a:endParaRPr lang="en-GB" dirty="0">
              <a:latin typeface="+mn-lt"/>
            </a:endParaRPr>
          </a:p>
          <a:p>
            <a:pPr marL="0" indent="0">
              <a:lnSpc>
                <a:spcPct val="100000"/>
              </a:lnSpc>
              <a:spcAft>
                <a:spcPts val="600"/>
              </a:spcAft>
              <a:buNone/>
            </a:pPr>
            <a:endParaRPr lang="en-NO" dirty="0">
              <a:latin typeface="+mn-lt"/>
            </a:endParaRPr>
          </a:p>
          <a:p>
            <a:pPr marL="0" indent="0">
              <a:lnSpc>
                <a:spcPct val="100000"/>
              </a:lnSpc>
              <a:spcAft>
                <a:spcPts val="600"/>
              </a:spcAft>
              <a:buNone/>
            </a:pPr>
            <a:endParaRPr lang="en-NO" dirty="0">
              <a:latin typeface="+mn-lt"/>
            </a:endParaRPr>
          </a:p>
          <a:p>
            <a:pPr marL="0" indent="0">
              <a:lnSpc>
                <a:spcPct val="100000"/>
              </a:lnSpc>
              <a:spcAft>
                <a:spcPts val="600"/>
              </a:spcAft>
              <a:buNone/>
            </a:pPr>
            <a:endParaRPr lang="en-NO" dirty="0">
              <a:latin typeface="+mn-lt"/>
            </a:endParaRPr>
          </a:p>
          <a:p>
            <a:pPr marL="0" indent="0">
              <a:lnSpc>
                <a:spcPct val="100000"/>
              </a:lnSpc>
              <a:spcAft>
                <a:spcPts val="600"/>
              </a:spcAft>
              <a:buNone/>
            </a:pPr>
            <a:endParaRPr lang="en-NO" dirty="0">
              <a:latin typeface="+mn-lt"/>
            </a:endParaRPr>
          </a:p>
          <a:p>
            <a:pPr marL="0" indent="0">
              <a:lnSpc>
                <a:spcPct val="100000"/>
              </a:lnSpc>
              <a:spcAft>
                <a:spcPts val="600"/>
              </a:spcAft>
              <a:buNone/>
            </a:pPr>
            <a:endParaRPr lang="en-NO" dirty="0">
              <a:latin typeface="+mn-lt"/>
            </a:endParaRP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BBCA6ABA-6D38-584D-BD10-A299A37BF279}"/>
              </a:ext>
            </a:extLst>
          </p:cNvPr>
          <p:cNvSpPr txBox="1">
            <a:spLocks/>
          </p:cNvSpPr>
          <p:nvPr/>
        </p:nvSpPr>
        <p:spPr>
          <a:xfrm>
            <a:off x="419100" y="1427856"/>
            <a:ext cx="3066207" cy="579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4570" tIns="54570" rIns="54570" bIns="54570" anchor="t">
            <a:normAutofit/>
          </a:bodyPr>
          <a:lstStyle>
            <a:lvl1pPr marL="148166" marR="0" indent="-148166" algn="l" defTabSz="5842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592666" marR="0" indent="-148166" algn="l" defTabSz="5842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037166" marR="0" indent="-148166" algn="l" defTabSz="5842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481666" marR="0" indent="-148166" algn="l" defTabSz="5842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1926166" marR="0" indent="-148166" algn="l" defTabSz="5842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370666" marR="0" indent="-148166" algn="l" defTabSz="5842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2815166" marR="0" indent="-148166" algn="l" defTabSz="5842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259666" marR="0" indent="-148166" algn="l" defTabSz="5842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3704166" marR="0" indent="-148166" algn="l" defTabSz="5842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 hangingPunct="1">
              <a:lnSpc>
                <a:spcPct val="100000"/>
              </a:lnSpc>
              <a:spcAft>
                <a:spcPts val="600"/>
              </a:spcAft>
              <a:buFontTx/>
              <a:buNone/>
            </a:pPr>
            <a:r>
              <a:rPr lang="en-GB" sz="2400" b="1" dirty="0">
                <a:latin typeface="+mn-lt"/>
              </a:rPr>
              <a:t>Why modify the theme?</a:t>
            </a:r>
          </a:p>
          <a:p>
            <a:pPr hangingPunct="1">
              <a:lnSpc>
                <a:spcPct val="100000"/>
              </a:lnSpc>
              <a:spcAft>
                <a:spcPts val="600"/>
              </a:spcAft>
            </a:pPr>
            <a:r>
              <a:rPr lang="en-NO" dirty="0">
                <a:latin typeface="+mn-lt"/>
              </a:rPr>
              <a:t>Having a </a:t>
            </a:r>
            <a:r>
              <a:rPr lang="en-NO" b="1" dirty="0">
                <a:latin typeface="+mn-lt"/>
              </a:rPr>
              <a:t>consistent graphical expression </a:t>
            </a:r>
            <a:r>
              <a:rPr lang="en-NO" dirty="0">
                <a:latin typeface="+mn-lt"/>
              </a:rPr>
              <a:t>throughout a paper or thesis (possibility of matching fonts and colors).</a:t>
            </a:r>
            <a:br>
              <a:rPr lang="en-NO" dirty="0">
                <a:latin typeface="+mn-lt"/>
              </a:rPr>
            </a:br>
            <a:endParaRPr lang="en-NO" dirty="0">
              <a:latin typeface="+mn-lt"/>
            </a:endParaRPr>
          </a:p>
          <a:p>
            <a:pPr hangingPunct="1">
              <a:lnSpc>
                <a:spcPct val="100000"/>
              </a:lnSpc>
              <a:spcAft>
                <a:spcPts val="600"/>
              </a:spcAft>
            </a:pPr>
            <a:r>
              <a:rPr lang="en-NO" dirty="0">
                <a:latin typeface="+mn-lt"/>
              </a:rPr>
              <a:t>Modifying the </a:t>
            </a:r>
            <a:r>
              <a:rPr lang="en-NO" b="1" dirty="0">
                <a:latin typeface="+mn-lt"/>
              </a:rPr>
              <a:t>background color of a plot </a:t>
            </a:r>
            <a:r>
              <a:rPr lang="en-NO" dirty="0">
                <a:latin typeface="+mn-lt"/>
              </a:rPr>
              <a:t>to match (or contrast with) the background color of a presentation or poster.</a:t>
            </a:r>
          </a:p>
          <a:p>
            <a:pPr hangingPunct="1">
              <a:lnSpc>
                <a:spcPct val="100000"/>
              </a:lnSpc>
              <a:spcAft>
                <a:spcPts val="600"/>
              </a:spcAft>
            </a:pPr>
            <a:endParaRPr lang="en-NO" dirty="0">
              <a:latin typeface="+mn-lt"/>
            </a:endParaRPr>
          </a:p>
          <a:p>
            <a:pPr hangingPunct="1">
              <a:lnSpc>
                <a:spcPct val="100000"/>
              </a:lnSpc>
              <a:spcAft>
                <a:spcPts val="600"/>
              </a:spcAft>
            </a:pPr>
            <a:endParaRPr lang="en-NO" dirty="0">
              <a:latin typeface="+mn-lt"/>
            </a:endParaRPr>
          </a:p>
          <a:p>
            <a:pPr hangingPunct="1">
              <a:lnSpc>
                <a:spcPct val="100000"/>
              </a:lnSpc>
              <a:spcAft>
                <a:spcPts val="600"/>
              </a:spcAft>
            </a:pPr>
            <a:endParaRPr lang="en-NO" dirty="0">
              <a:latin typeface="+mn-lt"/>
            </a:endParaRPr>
          </a:p>
          <a:p>
            <a:pPr hangingPunct="1">
              <a:lnSpc>
                <a:spcPct val="100000"/>
              </a:lnSpc>
              <a:spcAft>
                <a:spcPts val="600"/>
              </a:spcAft>
            </a:pPr>
            <a:endParaRPr lang="en-NO" dirty="0">
              <a:latin typeface="+mn-lt"/>
            </a:endParaRPr>
          </a:p>
          <a:p>
            <a:pPr hangingPunct="1">
              <a:lnSpc>
                <a:spcPct val="100000"/>
              </a:lnSpc>
              <a:spcAft>
                <a:spcPts val="600"/>
              </a:spcAft>
            </a:pPr>
            <a:endParaRPr lang="en-NO" dirty="0">
              <a:latin typeface="+mn-lt"/>
            </a:endParaRPr>
          </a:p>
          <a:p>
            <a:pPr marL="0" indent="0" hangingPunct="1">
              <a:lnSpc>
                <a:spcPct val="100000"/>
              </a:lnSpc>
              <a:spcAft>
                <a:spcPts val="600"/>
              </a:spcAft>
              <a:buNone/>
            </a:pPr>
            <a:endParaRPr lang="en-NO" dirty="0">
              <a:latin typeface="+mn-lt"/>
            </a:endParaRPr>
          </a:p>
          <a:p>
            <a:pPr marL="0" indent="0" hangingPunct="1">
              <a:lnSpc>
                <a:spcPct val="100000"/>
              </a:lnSpc>
              <a:spcAft>
                <a:spcPts val="600"/>
              </a:spcAft>
              <a:buNone/>
            </a:pPr>
            <a:br>
              <a:rPr lang="en-NO" dirty="0">
                <a:latin typeface="+mn-lt"/>
              </a:rPr>
            </a:br>
            <a:endParaRPr lang="en-NO" dirty="0">
              <a:latin typeface="+mn-lt"/>
            </a:endParaRPr>
          </a:p>
          <a:p>
            <a:pPr hangingPunct="1">
              <a:lnSpc>
                <a:spcPct val="100000"/>
              </a:lnSpc>
              <a:spcAft>
                <a:spcPts val="600"/>
              </a:spcAft>
            </a:pPr>
            <a:r>
              <a:rPr lang="en-NO" b="1" dirty="0">
                <a:latin typeface="+mn-lt"/>
              </a:rPr>
              <a:t>Removing distracting and unimportant element</a:t>
            </a:r>
            <a:r>
              <a:rPr lang="en-NO" dirty="0">
                <a:latin typeface="+mn-lt"/>
              </a:rPr>
              <a:t>s of a plot for presentations or posters, creating more minimal visualizations.</a:t>
            </a:r>
          </a:p>
          <a:p>
            <a:pPr marL="0" indent="0" hangingPunct="1">
              <a:lnSpc>
                <a:spcPct val="100000"/>
              </a:lnSpc>
              <a:spcAft>
                <a:spcPts val="600"/>
              </a:spcAft>
              <a:buFontTx/>
              <a:buNone/>
            </a:pPr>
            <a:endParaRPr lang="en-NO" dirty="0">
              <a:latin typeface="+mn-lt"/>
            </a:endParaRPr>
          </a:p>
          <a:p>
            <a:pPr marL="0" indent="0" hangingPunct="1">
              <a:lnSpc>
                <a:spcPct val="100000"/>
              </a:lnSpc>
              <a:spcAft>
                <a:spcPts val="600"/>
              </a:spcAft>
              <a:buFontTx/>
              <a:buNone/>
            </a:pPr>
            <a:endParaRPr lang="en-NO" dirty="0">
              <a:latin typeface="+mn-lt"/>
            </a:endParaRPr>
          </a:p>
        </p:txBody>
      </p:sp>
      <p:sp>
        <p:nvSpPr>
          <p:cNvPr id="5" name="Line">
            <a:extLst>
              <a:ext uri="{FF2B5EF4-FFF2-40B4-BE49-F238E27FC236}">
                <a16:creationId xmlns:a16="http://schemas.microsoft.com/office/drawing/2014/main" id="{0A6B49DF-974E-4640-931F-F82D8CA9F3ED}"/>
              </a:ext>
            </a:extLst>
          </p:cNvPr>
          <p:cNvSpPr/>
          <p:nvPr/>
        </p:nvSpPr>
        <p:spPr>
          <a:xfrm flipV="1">
            <a:off x="419100" y="1187477"/>
            <a:ext cx="13092283" cy="57121"/>
          </a:xfrm>
          <a:prstGeom prst="line">
            <a:avLst/>
          </a:prstGeom>
          <a:ln w="3175">
            <a:solidFill>
              <a:srgbClr val="767C85"/>
            </a:solidFill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" name="Line">
            <a:extLst>
              <a:ext uri="{FF2B5EF4-FFF2-40B4-BE49-F238E27FC236}">
                <a16:creationId xmlns:a16="http://schemas.microsoft.com/office/drawing/2014/main" id="{0FE68341-FE2E-BF4B-9E83-939E48800657}"/>
              </a:ext>
            </a:extLst>
          </p:cNvPr>
          <p:cNvSpPr/>
          <p:nvPr/>
        </p:nvSpPr>
        <p:spPr>
          <a:xfrm>
            <a:off x="241300" y="10337513"/>
            <a:ext cx="13434202" cy="1"/>
          </a:xfrm>
          <a:prstGeom prst="line">
            <a:avLst/>
          </a:prstGeom>
          <a:ln w="12700">
            <a:solidFill>
              <a:srgbClr val="E4E4E3"/>
            </a:solidFill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7" name="RStudio® is a trademark of RStudio, Inc.  •  CC BY SA Your Name •  your@email.com  •  844-448-1212 • your.website.com •  Learn more at webpage or vignette   •  package version  0.5.0 •  Updated: 2017-01">
            <a:extLst>
              <a:ext uri="{FF2B5EF4-FFF2-40B4-BE49-F238E27FC236}">
                <a16:creationId xmlns:a16="http://schemas.microsoft.com/office/drawing/2014/main" id="{D85DFA83-0324-4A4F-BE58-3776479EDE95}"/>
              </a:ext>
            </a:extLst>
          </p:cNvPr>
          <p:cNvSpPr txBox="1"/>
          <p:nvPr/>
        </p:nvSpPr>
        <p:spPr>
          <a:xfrm>
            <a:off x="2353572" y="10347903"/>
            <a:ext cx="11322666" cy="2348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4570" tIns="54570" rIns="54570" bIns="54570" anchor="ctr">
            <a:spAutoFit/>
          </a:bodyPr>
          <a:lstStyle/>
          <a:p>
            <a:pPr algn="r">
              <a:lnSpc>
                <a:spcPct val="90000"/>
              </a:lnSpc>
              <a:spcBef>
                <a:spcPts val="0"/>
              </a:spcBef>
              <a:defRPr sz="900" b="0">
                <a:solidFill>
                  <a:srgbClr val="000000"/>
                </a:solidFill>
              </a:defRPr>
            </a:pPr>
            <a:r>
              <a:rPr lang="nb-NO" dirty="0" err="1"/>
              <a:t>Created</a:t>
            </a:r>
            <a:r>
              <a:rPr lang="nb-NO" dirty="0"/>
              <a:t> for NTNU </a:t>
            </a:r>
            <a:r>
              <a:rPr lang="nb-NO" dirty="0" err="1"/>
              <a:t>statistics</a:t>
            </a:r>
            <a:r>
              <a:rPr lang="nb-NO" dirty="0"/>
              <a:t> </a:t>
            </a:r>
            <a:r>
              <a:rPr lang="nb-NO" dirty="0" err="1"/>
              <a:t>coding</a:t>
            </a:r>
            <a:r>
              <a:rPr lang="nb-NO" dirty="0"/>
              <a:t> </a:t>
            </a:r>
            <a:r>
              <a:rPr lang="nb-NO" dirty="0" err="1"/>
              <a:t>group</a:t>
            </a:r>
            <a:r>
              <a:rPr lang="nb-NO" dirty="0"/>
              <a:t>, </a:t>
            </a:r>
            <a:r>
              <a:rPr lang="nb-NO" dirty="0" err="1"/>
              <a:t>October</a:t>
            </a:r>
            <a:r>
              <a:rPr lang="nb-NO" dirty="0"/>
              <a:t> 2021</a:t>
            </a:r>
            <a:r>
              <a:rPr lang="en-NO" dirty="0"/>
              <a:t>   • </a:t>
            </a:r>
            <a:r>
              <a:rPr dirty="0"/>
              <a:t>  </a:t>
            </a:r>
            <a:r>
              <a:rPr lang="nb-NO" dirty="0"/>
              <a:t>Emma Skarstein</a:t>
            </a:r>
            <a:r>
              <a:rPr dirty="0"/>
              <a:t> </a:t>
            </a:r>
            <a:r>
              <a:rPr lang="nb-NO" dirty="0"/>
              <a:t>  </a:t>
            </a:r>
            <a:r>
              <a:rPr dirty="0"/>
              <a:t>•  </a:t>
            </a:r>
            <a:r>
              <a:rPr lang="nb-NO" dirty="0"/>
              <a:t> </a:t>
            </a:r>
            <a:r>
              <a:rPr lang="nb-NO" dirty="0">
                <a:hlinkClick r:id="rId11"/>
              </a:rPr>
              <a:t>emma.s.skarstein@ntnu.no</a:t>
            </a:r>
            <a:r>
              <a:rPr lang="nb-NO" dirty="0"/>
              <a:t> </a:t>
            </a:r>
            <a:r>
              <a:rPr dirty="0"/>
              <a:t> </a:t>
            </a:r>
            <a:r>
              <a:rPr lang="nb-NO" dirty="0"/>
              <a:t> </a:t>
            </a:r>
            <a:r>
              <a:rPr dirty="0"/>
              <a:t>•  </a:t>
            </a:r>
            <a:r>
              <a:rPr lang="nb-NO" dirty="0"/>
              <a:t> </a:t>
            </a:r>
            <a:r>
              <a:rPr dirty="0"/>
              <a:t>Updated: </a:t>
            </a:r>
            <a:r>
              <a:rPr lang="nb-NO" dirty="0"/>
              <a:t>2021-10</a:t>
            </a:r>
            <a:endParaRPr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7EB89B1-01C8-4E4C-B150-6174B35E35A5}"/>
              </a:ext>
            </a:extLst>
          </p:cNvPr>
          <p:cNvSpPr/>
          <p:nvPr/>
        </p:nvSpPr>
        <p:spPr>
          <a:xfrm>
            <a:off x="7025108" y="200238"/>
            <a:ext cx="324251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4000" dirty="0"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CHEAT SHEET</a:t>
            </a:r>
            <a:r>
              <a:rPr lang="en-GB" sz="4000" dirty="0"/>
              <a:t> </a:t>
            </a:r>
            <a:endParaRPr lang="en-NO" sz="4000" dirty="0"/>
          </a:p>
        </p:txBody>
      </p:sp>
      <p:pic>
        <p:nvPicPr>
          <p:cNvPr id="10" name="Picture 9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6B9B4204-334B-E74B-A388-3457FC13217F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83" t="20784" r="19762" b="7638"/>
          <a:stretch/>
        </p:blipFill>
        <p:spPr>
          <a:xfrm>
            <a:off x="552338" y="3340640"/>
            <a:ext cx="2714029" cy="1832306"/>
          </a:xfrm>
          <a:prstGeom prst="roundRect">
            <a:avLst>
              <a:gd name="adj" fmla="val 6592"/>
            </a:avLst>
          </a:prstGeom>
        </p:spPr>
      </p:pic>
      <p:pic>
        <p:nvPicPr>
          <p:cNvPr id="14" name="Picture 13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F8D3F7E9-66FF-6B40-9824-BEF745C1604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77" y="6119387"/>
            <a:ext cx="2862852" cy="976147"/>
          </a:xfrm>
          <a:prstGeom prst="rect">
            <a:avLst/>
          </a:prstGeom>
        </p:spPr>
      </p:pic>
      <p:pic>
        <p:nvPicPr>
          <p:cNvPr id="16" name="Picture 15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63A76BF6-22DA-4244-9DDA-D7631E22C83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237" y="8661457"/>
            <a:ext cx="3218567" cy="649930"/>
          </a:xfrm>
          <a:prstGeom prst="rect">
            <a:avLst/>
          </a:prstGeom>
        </p:spPr>
      </p:pic>
      <p:pic>
        <p:nvPicPr>
          <p:cNvPr id="18" name="Picture 1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9545043-7DF4-C64B-A711-3EC97910E9A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6826" y="2458823"/>
            <a:ext cx="3188978" cy="827072"/>
          </a:xfrm>
          <a:prstGeom prst="rect">
            <a:avLst/>
          </a:prstGeom>
        </p:spPr>
      </p:pic>
      <p:pic>
        <p:nvPicPr>
          <p:cNvPr id="20" name="Picture 19" descr="Chart&#10;&#10;Description automatically generated">
            <a:extLst>
              <a:ext uri="{FF2B5EF4-FFF2-40B4-BE49-F238E27FC236}">
                <a16:creationId xmlns:a16="http://schemas.microsoft.com/office/drawing/2014/main" id="{C315031C-FC70-A443-A219-A95FBDD8C7C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6452" y="4102753"/>
            <a:ext cx="2520950" cy="1722951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7592CD7E-2371-F440-AB1E-65684AE54D04}"/>
              </a:ext>
            </a:extLst>
          </p:cNvPr>
          <p:cNvGrpSpPr/>
          <p:nvPr/>
        </p:nvGrpSpPr>
        <p:grpSpPr>
          <a:xfrm>
            <a:off x="10287237" y="6412024"/>
            <a:ext cx="3232684" cy="827072"/>
            <a:chOff x="5090834" y="3340640"/>
            <a:chExt cx="3335992" cy="890700"/>
          </a:xfrm>
        </p:grpSpPr>
        <p:pic>
          <p:nvPicPr>
            <p:cNvPr id="25" name="Picture 24" descr="A blue sky with clouds&#10;&#10;Description automatically generated with low confidence">
              <a:extLst>
                <a:ext uri="{FF2B5EF4-FFF2-40B4-BE49-F238E27FC236}">
                  <a16:creationId xmlns:a16="http://schemas.microsoft.com/office/drawing/2014/main" id="{5EB320DB-A396-4244-A206-CFD9BE0C31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632" r="595" b="47106"/>
            <a:stretch/>
          </p:blipFill>
          <p:spPr>
            <a:xfrm>
              <a:off x="5128241" y="3340640"/>
              <a:ext cx="3298584" cy="890700"/>
            </a:xfrm>
            <a:prstGeom prst="rect">
              <a:avLst/>
            </a:prstGeom>
          </p:spPr>
        </p:pic>
        <p:pic>
          <p:nvPicPr>
            <p:cNvPr id="23" name="Picture 22" descr="Diagram&#10;&#10;Description automatically generated with medium confidence">
              <a:extLst>
                <a:ext uri="{FF2B5EF4-FFF2-40B4-BE49-F238E27FC236}">
                  <a16:creationId xmlns:a16="http://schemas.microsoft.com/office/drawing/2014/main" id="{F62870AF-3999-6344-9F59-80F663945A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032" t="13671" r="26575" b="50001"/>
            <a:stretch/>
          </p:blipFill>
          <p:spPr>
            <a:xfrm>
              <a:off x="5090834" y="3340640"/>
              <a:ext cx="3335992" cy="890700"/>
            </a:xfrm>
            <a:prstGeom prst="rect">
              <a:avLst/>
            </a:prstGeom>
          </p:spPr>
        </p:pic>
      </p:grpSp>
      <p:sp>
        <p:nvSpPr>
          <p:cNvPr id="34" name="Right Brace 33">
            <a:extLst>
              <a:ext uri="{FF2B5EF4-FFF2-40B4-BE49-F238E27FC236}">
                <a16:creationId xmlns:a16="http://schemas.microsoft.com/office/drawing/2014/main" id="{8FE6C40C-B99F-3F45-BAF8-0F11EADEDD7C}"/>
              </a:ext>
            </a:extLst>
          </p:cNvPr>
          <p:cNvSpPr/>
          <p:nvPr/>
        </p:nvSpPr>
        <p:spPr>
          <a:xfrm>
            <a:off x="8095760" y="2322890"/>
            <a:ext cx="150834" cy="1132959"/>
          </a:xfrm>
          <a:prstGeom prst="rightBrace">
            <a:avLst/>
          </a:prstGeom>
          <a:noFill/>
          <a:ln w="9525" cap="flat">
            <a:solidFill>
              <a:schemeClr val="tx1">
                <a:lumMod val="50000"/>
              </a:scheme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O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FD27E5C-1EBB-4D4D-BBA7-03866168DF21}"/>
              </a:ext>
            </a:extLst>
          </p:cNvPr>
          <p:cNvSpPr txBox="1"/>
          <p:nvPr/>
        </p:nvSpPr>
        <p:spPr>
          <a:xfrm>
            <a:off x="8263221" y="2612325"/>
            <a:ext cx="1673704" cy="5051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4570" tIns="54570" rIns="54570" bIns="5457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NO" b="0" dirty="0">
                <a:latin typeface="+mj-lt"/>
              </a:rPr>
              <a:t>Specifying font and size for various text elements</a:t>
            </a:r>
            <a:endParaRPr kumimoji="0" lang="en-NO" sz="1200" b="0" i="0" u="none" strike="noStrike" cap="none" spc="0" normalizeH="0" baseline="0" dirty="0">
              <a:ln>
                <a:noFill/>
              </a:ln>
              <a:solidFill>
                <a:srgbClr val="4C4C4C"/>
              </a:solidFill>
              <a:effectLst/>
              <a:uFillTx/>
              <a:latin typeface="+mj-lt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769D348-5B36-C442-8BF6-048DBCA1A0CA}"/>
              </a:ext>
            </a:extLst>
          </p:cNvPr>
          <p:cNvSpPr txBox="1"/>
          <p:nvPr/>
        </p:nvSpPr>
        <p:spPr>
          <a:xfrm>
            <a:off x="8263221" y="3375298"/>
            <a:ext cx="1673704" cy="3205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4570" tIns="54570" rIns="54570" bIns="5457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NO" b="0" dirty="0">
                <a:latin typeface="+mj-lt"/>
              </a:rPr>
              <a:t>Removing axis lables</a:t>
            </a:r>
            <a:endParaRPr kumimoji="0" lang="en-NO" sz="1200" b="0" i="0" u="none" strike="noStrike" cap="none" spc="0" normalizeH="0" baseline="0" dirty="0">
              <a:ln>
                <a:noFill/>
              </a:ln>
              <a:solidFill>
                <a:srgbClr val="4C4C4C"/>
              </a:solidFill>
              <a:effectLst/>
              <a:uFillTx/>
              <a:latin typeface="+mj-lt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1A33F61-480B-7B43-84FC-EC97C7C071A1}"/>
              </a:ext>
            </a:extLst>
          </p:cNvPr>
          <p:cNvSpPr txBox="1"/>
          <p:nvPr/>
        </p:nvSpPr>
        <p:spPr>
          <a:xfrm>
            <a:off x="8263221" y="3740831"/>
            <a:ext cx="1787465" cy="5051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4570" tIns="54570" rIns="54570" bIns="5457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NO" b="0" dirty="0">
                <a:latin typeface="+mj-lt"/>
              </a:rPr>
              <a:t>Various legend specifications</a:t>
            </a:r>
            <a:endParaRPr kumimoji="0" lang="en-NO" sz="1200" b="0" i="0" u="none" strike="noStrike" cap="none" spc="0" normalizeH="0" baseline="0" dirty="0">
              <a:ln>
                <a:noFill/>
              </a:ln>
              <a:solidFill>
                <a:srgbClr val="4C4C4C"/>
              </a:solidFill>
              <a:effectLst/>
              <a:uFillTx/>
              <a:latin typeface="+mj-lt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8" name="Right Brace 37">
            <a:extLst>
              <a:ext uri="{FF2B5EF4-FFF2-40B4-BE49-F238E27FC236}">
                <a16:creationId xmlns:a16="http://schemas.microsoft.com/office/drawing/2014/main" id="{68CE449C-DFBA-A848-B7A4-62193E8D2CD9}"/>
              </a:ext>
            </a:extLst>
          </p:cNvPr>
          <p:cNvSpPr/>
          <p:nvPr/>
        </p:nvSpPr>
        <p:spPr>
          <a:xfrm>
            <a:off x="8089900" y="3648423"/>
            <a:ext cx="138972" cy="597594"/>
          </a:xfrm>
          <a:prstGeom prst="rightBrace">
            <a:avLst/>
          </a:prstGeom>
          <a:noFill/>
          <a:ln w="9525" cap="flat">
            <a:solidFill>
              <a:schemeClr val="tx1">
                <a:lumMod val="50000"/>
              </a:scheme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O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40" name="Right Brace 39">
            <a:extLst>
              <a:ext uri="{FF2B5EF4-FFF2-40B4-BE49-F238E27FC236}">
                <a16:creationId xmlns:a16="http://schemas.microsoft.com/office/drawing/2014/main" id="{324E1094-8E5A-1944-B3FA-A00E52A0B840}"/>
              </a:ext>
            </a:extLst>
          </p:cNvPr>
          <p:cNvSpPr/>
          <p:nvPr/>
        </p:nvSpPr>
        <p:spPr>
          <a:xfrm>
            <a:off x="8089900" y="4273323"/>
            <a:ext cx="138972" cy="597594"/>
          </a:xfrm>
          <a:prstGeom prst="rightBrace">
            <a:avLst/>
          </a:prstGeom>
          <a:noFill/>
          <a:ln w="9525" cap="flat">
            <a:solidFill>
              <a:schemeClr val="tx1">
                <a:lumMod val="50000"/>
              </a:scheme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O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2422A63-1167-EC4F-A792-25647A96D459}"/>
              </a:ext>
            </a:extLst>
          </p:cNvPr>
          <p:cNvSpPr txBox="1"/>
          <p:nvPr/>
        </p:nvSpPr>
        <p:spPr>
          <a:xfrm>
            <a:off x="8265913" y="4274006"/>
            <a:ext cx="1787465" cy="8745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4570" tIns="54570" rIns="54570" bIns="5457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NO" b="0" dirty="0">
                <a:latin typeface="+mj-lt"/>
              </a:rPr>
              <a:t>Remove background grid, set a nice gray color, and set a slightly darker gray border</a:t>
            </a:r>
            <a:endParaRPr kumimoji="0" lang="en-NO" sz="1200" b="0" i="0" u="none" strike="noStrike" cap="none" spc="0" normalizeH="0" baseline="0" dirty="0">
              <a:ln>
                <a:noFill/>
              </a:ln>
              <a:solidFill>
                <a:srgbClr val="4C4C4C"/>
              </a:solidFill>
              <a:effectLst/>
              <a:uFillTx/>
              <a:latin typeface="+mj-lt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D69BEE60-E782-534E-9673-3B0741E8B5FE}"/>
              </a:ext>
            </a:extLst>
          </p:cNvPr>
          <p:cNvCxnSpPr>
            <a:stCxn id="36" idx="1"/>
          </p:cNvCxnSpPr>
          <p:nvPr/>
        </p:nvCxnSpPr>
        <p:spPr>
          <a:xfrm flipH="1">
            <a:off x="7707419" y="3535558"/>
            <a:ext cx="555802" cy="0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prstDash val="solid"/>
            <a:miter lim="400000"/>
            <a:headEnd type="none" w="med" len="med"/>
            <a:tailEnd type="arrow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4" name="ggplot(mpg, aes(hwy, cty)) +…">
            <a:extLst>
              <a:ext uri="{FF2B5EF4-FFF2-40B4-BE49-F238E27FC236}">
                <a16:creationId xmlns:a16="http://schemas.microsoft.com/office/drawing/2014/main" id="{F1443056-EE2D-6241-975D-37A789A3B20F}"/>
              </a:ext>
            </a:extLst>
          </p:cNvPr>
          <p:cNvSpPr txBox="1"/>
          <p:nvPr/>
        </p:nvSpPr>
        <p:spPr>
          <a:xfrm>
            <a:off x="3880489" y="5356147"/>
            <a:ext cx="4653911" cy="1910699"/>
          </a:xfrm>
          <a:prstGeom prst="rect">
            <a:avLst/>
          </a:prstGeom>
          <a:solidFill>
            <a:srgbClr val="FFFFFF"/>
          </a:solidFill>
          <a:ln w="12700">
            <a:solidFill>
              <a:srgbClr val="A6AAA9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4570" tIns="54570" rIns="54570" bIns="54570" anchor="ctr">
            <a:spAutoFit/>
          </a:bodyPr>
          <a:lstStyle/>
          <a:p>
            <a:pPr>
              <a:spcBef>
                <a:spcPts val="0"/>
              </a:spcBef>
              <a:defRPr b="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lang="en-GB" sz="900" dirty="0"/>
              <a:t># This is how the theme is used in a plotting script:</a:t>
            </a:r>
          </a:p>
          <a:p>
            <a:pPr>
              <a:spcBef>
                <a:spcPts val="0"/>
              </a:spcBef>
              <a:defRPr b="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lang="en-GB" sz="900" dirty="0" err="1"/>
              <a:t>ggplot</a:t>
            </a:r>
            <a:r>
              <a:rPr lang="en-GB" sz="900" dirty="0"/>
              <a:t>(</a:t>
            </a:r>
            <a:r>
              <a:rPr lang="en-GB" sz="900" dirty="0" err="1"/>
              <a:t>art_artist</a:t>
            </a:r>
            <a:r>
              <a:rPr lang="en-GB" sz="900" dirty="0"/>
              <a:t>, </a:t>
            </a:r>
            <a:r>
              <a:rPr lang="en-GB" sz="900" dirty="0" err="1"/>
              <a:t>aes</a:t>
            </a:r>
            <a:r>
              <a:rPr lang="en-GB" sz="900" dirty="0"/>
              <a:t>(x = year, fill = gender)) +</a:t>
            </a:r>
          </a:p>
          <a:p>
            <a:pPr>
              <a:spcBef>
                <a:spcPts val="0"/>
              </a:spcBef>
              <a:defRPr b="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lang="en-GB" sz="900" dirty="0"/>
              <a:t>  </a:t>
            </a:r>
            <a:r>
              <a:rPr lang="en-GB" sz="900" dirty="0" err="1"/>
              <a:t>geom_bar</a:t>
            </a:r>
            <a:r>
              <a:rPr lang="en-GB" sz="900" dirty="0"/>
              <a:t>() +</a:t>
            </a:r>
          </a:p>
          <a:p>
            <a:pPr>
              <a:spcBef>
                <a:spcPts val="0"/>
              </a:spcBef>
              <a:defRPr b="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lang="en-GB" sz="900" dirty="0"/>
              <a:t>  </a:t>
            </a:r>
            <a:r>
              <a:rPr lang="en-GB" sz="900" dirty="0" err="1"/>
              <a:t>scale_fill_manual</a:t>
            </a:r>
            <a:r>
              <a:rPr lang="en-GB" sz="900" dirty="0"/>
              <a:t>(values = c("#EC7238", "#66B4C0", "#1E4A76")) +</a:t>
            </a:r>
          </a:p>
          <a:p>
            <a:pPr>
              <a:spcBef>
                <a:spcPts val="0"/>
              </a:spcBef>
              <a:defRPr b="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lang="en-GB" sz="900" dirty="0"/>
              <a:t>  </a:t>
            </a:r>
            <a:r>
              <a:rPr lang="en-GB" sz="900" dirty="0" err="1"/>
              <a:t>scale_x_continuous</a:t>
            </a:r>
            <a:r>
              <a:rPr lang="en-GB" sz="900" dirty="0"/>
              <a:t>(breaks = </a:t>
            </a:r>
            <a:r>
              <a:rPr lang="en-GB" sz="900" dirty="0" err="1"/>
              <a:t>seq</a:t>
            </a:r>
            <a:r>
              <a:rPr lang="en-GB" sz="900" dirty="0"/>
              <a:t>(1700, 2012, by = 50),</a:t>
            </a:r>
          </a:p>
          <a:p>
            <a:pPr>
              <a:spcBef>
                <a:spcPts val="0"/>
              </a:spcBef>
              <a:defRPr b="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lang="en-GB" sz="900" dirty="0"/>
              <a:t>                     expand = c(0.05, 0.05)) +</a:t>
            </a:r>
          </a:p>
          <a:p>
            <a:pPr>
              <a:spcBef>
                <a:spcPts val="0"/>
              </a:spcBef>
              <a:defRPr b="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lang="en-GB" sz="900" dirty="0"/>
              <a:t>  </a:t>
            </a:r>
            <a:r>
              <a:rPr lang="en-GB" sz="900" dirty="0" err="1"/>
              <a:t>scale_y_continuous</a:t>
            </a:r>
            <a:r>
              <a:rPr lang="en-GB" sz="900" dirty="0"/>
              <a:t>(limits = c(0, 3300),</a:t>
            </a:r>
          </a:p>
          <a:p>
            <a:pPr>
              <a:spcBef>
                <a:spcPts val="0"/>
              </a:spcBef>
              <a:defRPr b="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lang="en-GB" sz="900" dirty="0"/>
              <a:t>                     expand = c(0.001, 0)) +</a:t>
            </a:r>
          </a:p>
          <a:p>
            <a:pPr>
              <a:spcBef>
                <a:spcPts val="0"/>
              </a:spcBef>
              <a:defRPr b="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lang="en-GB" sz="900" dirty="0"/>
              <a:t>  labs(title = "TATE ART MUSEUM\</a:t>
            </a:r>
            <a:r>
              <a:rPr lang="en-GB" sz="900" dirty="0" err="1"/>
              <a:t>nPieces</a:t>
            </a:r>
            <a:r>
              <a:rPr lang="en-GB" sz="900" dirty="0"/>
              <a:t> created each year",</a:t>
            </a:r>
          </a:p>
          <a:p>
            <a:pPr>
              <a:spcBef>
                <a:spcPts val="0"/>
              </a:spcBef>
              <a:defRPr b="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lang="en-GB" sz="900" dirty="0"/>
              <a:t>       subtitle = "1700 - 2012",</a:t>
            </a:r>
          </a:p>
          <a:p>
            <a:pPr>
              <a:spcBef>
                <a:spcPts val="0"/>
              </a:spcBef>
              <a:defRPr b="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lang="en-GB" sz="900" dirty="0"/>
              <a:t>       caption = "Source: Tate Art Museum / </a:t>
            </a:r>
            <a:r>
              <a:rPr lang="en-GB" sz="900" dirty="0" err="1"/>
              <a:t>TidyTuesday</a:t>
            </a:r>
            <a:r>
              <a:rPr lang="en-GB" sz="900" dirty="0"/>
              <a:t> |     </a:t>
            </a:r>
          </a:p>
          <a:p>
            <a:pPr>
              <a:spcBef>
                <a:spcPts val="0"/>
              </a:spcBef>
              <a:defRPr b="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lang="en-GB" sz="900" dirty="0"/>
              <a:t>                  Visualization: Emma </a:t>
            </a:r>
            <a:r>
              <a:rPr lang="en-GB" sz="900" dirty="0" err="1"/>
              <a:t>Skarstein</a:t>
            </a:r>
            <a:r>
              <a:rPr lang="en-GB" sz="900" dirty="0"/>
              <a:t>") +</a:t>
            </a:r>
          </a:p>
          <a:p>
            <a:pPr>
              <a:spcBef>
                <a:spcPts val="0"/>
              </a:spcBef>
              <a:defRPr b="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lang="en-GB" sz="900" dirty="0"/>
              <a:t>  </a:t>
            </a:r>
            <a:r>
              <a:rPr lang="en-GB" sz="900" dirty="0" err="1"/>
              <a:t>my_basic_theme</a:t>
            </a:r>
            <a:r>
              <a:rPr lang="en-GB" sz="900" dirty="0"/>
              <a:t>(</a:t>
            </a:r>
            <a:r>
              <a:rPr lang="en-GB" sz="900" dirty="0" err="1"/>
              <a:t>base_family</a:t>
            </a:r>
            <a:r>
              <a:rPr lang="en-GB" sz="900" dirty="0"/>
              <a:t> = "</a:t>
            </a:r>
            <a:r>
              <a:rPr lang="en-GB" sz="900" dirty="0" err="1"/>
              <a:t>Nunito</a:t>
            </a:r>
            <a:r>
              <a:rPr lang="en-GB" sz="900" dirty="0"/>
              <a:t>")</a:t>
            </a:r>
            <a:endParaRPr sz="900" dirty="0"/>
          </a:p>
        </p:txBody>
      </p: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2D8C87D9-EBC5-9C44-8154-070B7869501A}"/>
              </a:ext>
            </a:extLst>
          </p:cNvPr>
          <p:cNvSpPr txBox="1">
            <a:spLocks/>
          </p:cNvSpPr>
          <p:nvPr/>
        </p:nvSpPr>
        <p:spPr>
          <a:xfrm>
            <a:off x="362792" y="7562246"/>
            <a:ext cx="4133211" cy="26863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4570" tIns="54570" rIns="54570" bIns="54570" anchor="t">
            <a:normAutofit/>
          </a:bodyPr>
          <a:lstStyle>
            <a:lvl1pPr marL="148166" marR="0" indent="-148166" algn="l" defTabSz="5842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592666" marR="0" indent="-148166" algn="l" defTabSz="5842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037166" marR="0" indent="-148166" algn="l" defTabSz="5842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481666" marR="0" indent="-148166" algn="l" defTabSz="5842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1926166" marR="0" indent="-148166" algn="l" defTabSz="5842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370666" marR="0" indent="-148166" algn="l" defTabSz="5842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2815166" marR="0" indent="-148166" algn="l" defTabSz="5842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259666" marR="0" indent="-148166" algn="l" defTabSz="5842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3704166" marR="0" indent="-148166" algn="l" defTabSz="5842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 hangingPunct="1">
              <a:lnSpc>
                <a:spcPct val="100000"/>
              </a:lnSpc>
              <a:spcAft>
                <a:spcPts val="600"/>
              </a:spcAft>
              <a:buFontTx/>
              <a:buNone/>
            </a:pPr>
            <a:r>
              <a:rPr lang="en-GB" sz="2400" b="1" dirty="0">
                <a:latin typeface="+mn-lt"/>
              </a:rPr>
              <a:t>Organizing your themes</a:t>
            </a:r>
          </a:p>
          <a:p>
            <a:pPr hangingPunct="1">
              <a:lnSpc>
                <a:spcPct val="100000"/>
              </a:lnSpc>
              <a:spcAft>
                <a:spcPts val="600"/>
              </a:spcAft>
            </a:pPr>
            <a:r>
              <a:rPr lang="en-GB" b="1" dirty="0">
                <a:latin typeface="+mn-lt"/>
              </a:rPr>
              <a:t>IN THE PLOT-CODE</a:t>
            </a:r>
            <a:r>
              <a:rPr lang="en-GB" dirty="0">
                <a:latin typeface="+mn-lt"/>
              </a:rPr>
              <a:t>: If your theme is specific to a single plot you are making, there is little to gain from specifying the theme outside of the plotting call itself. </a:t>
            </a:r>
          </a:p>
          <a:p>
            <a:pPr hangingPunct="1">
              <a:lnSpc>
                <a:spcPct val="100000"/>
              </a:lnSpc>
              <a:spcAft>
                <a:spcPts val="600"/>
              </a:spcAft>
            </a:pPr>
            <a:r>
              <a:rPr lang="en-GB" b="1" dirty="0">
                <a:latin typeface="+mn-lt"/>
              </a:rPr>
              <a:t>IN A THEME-FUNCTION</a:t>
            </a:r>
            <a:r>
              <a:rPr lang="en-GB" dirty="0">
                <a:latin typeface="+mn-lt"/>
              </a:rPr>
              <a:t>: However, if you are going to apply the theme to two or more plots, you should specify it in it’s own function.</a:t>
            </a:r>
          </a:p>
          <a:p>
            <a:pPr hangingPunct="1">
              <a:lnSpc>
                <a:spcPct val="100000"/>
              </a:lnSpc>
              <a:spcAft>
                <a:spcPts val="600"/>
              </a:spcAft>
            </a:pPr>
            <a:r>
              <a:rPr lang="en-GB" b="1" dirty="0">
                <a:latin typeface="+mn-lt"/>
              </a:rPr>
              <a:t>IN A PACKAGE</a:t>
            </a:r>
            <a:r>
              <a:rPr lang="en-GB" dirty="0">
                <a:latin typeface="+mn-lt"/>
              </a:rPr>
              <a:t>: If there are specific theme changes you find yourself doing consistently</a:t>
            </a:r>
            <a:r>
              <a:rPr lang="en-GB" i="1" dirty="0">
                <a:latin typeface="+mn-lt"/>
              </a:rPr>
              <a:t> (like font, background </a:t>
            </a:r>
            <a:r>
              <a:rPr lang="en-GB" i="1" dirty="0" err="1">
                <a:latin typeface="+mn-lt"/>
              </a:rPr>
              <a:t>colors</a:t>
            </a:r>
            <a:r>
              <a:rPr lang="en-GB" i="1" dirty="0">
                <a:latin typeface="+mn-lt"/>
              </a:rPr>
              <a:t>, line preferences, etc.) </a:t>
            </a:r>
            <a:r>
              <a:rPr lang="en-GB" dirty="0">
                <a:latin typeface="+mn-lt"/>
              </a:rPr>
              <a:t>you can make a graphics-package with your </a:t>
            </a:r>
            <a:r>
              <a:rPr lang="en-GB" dirty="0" err="1">
                <a:latin typeface="+mn-lt"/>
              </a:rPr>
              <a:t>favorite</a:t>
            </a:r>
            <a:r>
              <a:rPr lang="en-GB" dirty="0">
                <a:latin typeface="+mn-lt"/>
              </a:rPr>
              <a:t> custom themes.</a:t>
            </a:r>
            <a:endParaRPr lang="en-NO" dirty="0">
              <a:latin typeface="+mn-lt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346AEB59-EAA4-584F-8B18-CE8331439EAA}"/>
              </a:ext>
            </a:extLst>
          </p:cNvPr>
          <p:cNvSpPr/>
          <p:nvPr/>
        </p:nvSpPr>
        <p:spPr>
          <a:xfrm>
            <a:off x="4149189" y="2358523"/>
            <a:ext cx="3782451" cy="1086687"/>
          </a:xfrm>
          <a:prstGeom prst="rect">
            <a:avLst/>
          </a:prstGeom>
          <a:solidFill>
            <a:schemeClr val="accent3">
              <a:alpha val="3098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4570" tIns="54570" rIns="54570" bIns="5457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O" sz="1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7F20B77-BB0A-9B44-8846-8AA001524605}"/>
              </a:ext>
            </a:extLst>
          </p:cNvPr>
          <p:cNvSpPr/>
          <p:nvPr/>
        </p:nvSpPr>
        <p:spPr>
          <a:xfrm>
            <a:off x="4149189" y="3601623"/>
            <a:ext cx="3782451" cy="661059"/>
          </a:xfrm>
          <a:prstGeom prst="rect">
            <a:avLst/>
          </a:prstGeom>
          <a:solidFill>
            <a:schemeClr val="accent4">
              <a:lumMod val="60000"/>
              <a:lumOff val="40000"/>
              <a:alpha val="3098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4570" tIns="54570" rIns="54570" bIns="5457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O" sz="1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B85FA637-8B78-854E-B2FD-AA5FB06A1ABB}"/>
              </a:ext>
            </a:extLst>
          </p:cNvPr>
          <p:cNvSpPr/>
          <p:nvPr/>
        </p:nvSpPr>
        <p:spPr>
          <a:xfrm>
            <a:off x="4144110" y="4276002"/>
            <a:ext cx="3782451" cy="558000"/>
          </a:xfrm>
          <a:prstGeom prst="rect">
            <a:avLst/>
          </a:prstGeom>
          <a:solidFill>
            <a:schemeClr val="accent5">
              <a:lumMod val="40000"/>
              <a:lumOff val="60000"/>
              <a:alpha val="3098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4570" tIns="54570" rIns="54570" bIns="5457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O" sz="1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1" name="ggplot(mpg, aes(hwy, cty)) +…">
            <a:extLst>
              <a:ext uri="{FF2B5EF4-FFF2-40B4-BE49-F238E27FC236}">
                <a16:creationId xmlns:a16="http://schemas.microsoft.com/office/drawing/2014/main" id="{10007C58-8139-2B4C-95FF-F9CEBF6DA71D}"/>
              </a:ext>
            </a:extLst>
          </p:cNvPr>
          <p:cNvSpPr txBox="1"/>
          <p:nvPr/>
        </p:nvSpPr>
        <p:spPr>
          <a:xfrm>
            <a:off x="3880489" y="1738753"/>
            <a:ext cx="4133211" cy="3434193"/>
          </a:xfrm>
          <a:prstGeom prst="rect">
            <a:avLst/>
          </a:prstGeom>
          <a:noFill/>
          <a:ln w="12700">
            <a:solidFill>
              <a:srgbClr val="A6AAA9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4570" tIns="54570" rIns="54570" bIns="54570" anchor="ctr">
            <a:spAutoFit/>
          </a:bodyPr>
          <a:lstStyle/>
          <a:p>
            <a:pPr>
              <a:spcBef>
                <a:spcPts val="0"/>
              </a:spcBef>
              <a:defRPr b="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lang="en-GB" sz="900" dirty="0"/>
              <a:t># Example of a custom theme</a:t>
            </a:r>
          </a:p>
          <a:p>
            <a:pPr>
              <a:spcBef>
                <a:spcPts val="0"/>
              </a:spcBef>
              <a:defRPr b="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lang="en-GB" sz="900" dirty="0" err="1"/>
              <a:t>my_basic_theme</a:t>
            </a:r>
            <a:r>
              <a:rPr lang="en-GB" sz="900" dirty="0"/>
              <a:t> &lt;- function(</a:t>
            </a:r>
            <a:r>
              <a:rPr lang="en-GB" sz="900" dirty="0" err="1"/>
              <a:t>base_size</a:t>
            </a:r>
            <a:r>
              <a:rPr lang="en-GB" sz="900" dirty="0"/>
              <a:t> = 12,</a:t>
            </a:r>
          </a:p>
          <a:p>
            <a:pPr>
              <a:spcBef>
                <a:spcPts val="0"/>
              </a:spcBef>
              <a:defRPr b="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lang="en-GB" sz="900" dirty="0"/>
              <a:t>                           </a:t>
            </a:r>
            <a:r>
              <a:rPr lang="en-GB" sz="900" dirty="0" err="1"/>
              <a:t>base_family</a:t>
            </a:r>
            <a:r>
              <a:rPr lang="en-GB" sz="900" dirty="0"/>
              <a:t> = 'sans'){</a:t>
            </a:r>
          </a:p>
          <a:p>
            <a:pPr>
              <a:spcBef>
                <a:spcPts val="0"/>
              </a:spcBef>
              <a:defRPr b="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lang="en-GB" sz="900" dirty="0"/>
              <a:t>  </a:t>
            </a:r>
            <a:r>
              <a:rPr lang="en-GB" sz="900" dirty="0" err="1"/>
              <a:t>return_theme</a:t>
            </a:r>
            <a:r>
              <a:rPr lang="en-GB" sz="900" dirty="0"/>
              <a:t> &lt;- theme(</a:t>
            </a:r>
          </a:p>
          <a:p>
            <a:pPr>
              <a:spcBef>
                <a:spcPts val="0"/>
              </a:spcBef>
              <a:defRPr b="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lang="en-GB" sz="900" dirty="0"/>
              <a:t>    text = </a:t>
            </a:r>
            <a:r>
              <a:rPr lang="en-GB" sz="900" dirty="0" err="1"/>
              <a:t>element_text</a:t>
            </a:r>
            <a:r>
              <a:rPr lang="en-GB" sz="900" dirty="0"/>
              <a:t>(family = </a:t>
            </a:r>
            <a:r>
              <a:rPr lang="en-GB" sz="900" dirty="0" err="1"/>
              <a:t>base_family</a:t>
            </a:r>
            <a:r>
              <a:rPr lang="en-GB" sz="900" dirty="0"/>
              <a:t>, </a:t>
            </a:r>
          </a:p>
          <a:p>
            <a:pPr>
              <a:spcBef>
                <a:spcPts val="0"/>
              </a:spcBef>
              <a:defRPr b="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lang="en-GB" sz="900" dirty="0"/>
              <a:t>		       size = </a:t>
            </a:r>
            <a:r>
              <a:rPr lang="en-GB" sz="900" dirty="0" err="1"/>
              <a:t>base_size</a:t>
            </a:r>
            <a:r>
              <a:rPr lang="en-GB" sz="900" dirty="0"/>
              <a:t>),</a:t>
            </a:r>
          </a:p>
          <a:p>
            <a:pPr>
              <a:spcBef>
                <a:spcPts val="0"/>
              </a:spcBef>
              <a:defRPr b="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lang="en-GB" sz="900" dirty="0"/>
              <a:t>    </a:t>
            </a:r>
            <a:r>
              <a:rPr lang="en-GB" sz="900" dirty="0" err="1"/>
              <a:t>axis.text</a:t>
            </a:r>
            <a:r>
              <a:rPr lang="en-GB" sz="900" dirty="0"/>
              <a:t> = </a:t>
            </a:r>
            <a:r>
              <a:rPr lang="en-GB" sz="900" dirty="0" err="1"/>
              <a:t>element_text</a:t>
            </a:r>
            <a:r>
              <a:rPr lang="en-GB" sz="900" dirty="0"/>
              <a:t>(size = 10,</a:t>
            </a:r>
          </a:p>
          <a:p>
            <a:pPr>
              <a:spcBef>
                <a:spcPts val="0"/>
              </a:spcBef>
              <a:defRPr b="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lang="en-GB" sz="900" dirty="0"/>
              <a:t>                             </a:t>
            </a:r>
            <a:r>
              <a:rPr lang="en-GB" sz="900" dirty="0" err="1"/>
              <a:t>color</a:t>
            </a:r>
            <a:r>
              <a:rPr lang="en-GB" sz="900" dirty="0"/>
              <a:t> = "black"),</a:t>
            </a:r>
          </a:p>
          <a:p>
            <a:pPr>
              <a:spcBef>
                <a:spcPts val="0"/>
              </a:spcBef>
              <a:defRPr b="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lang="en-GB" sz="900" dirty="0"/>
              <a:t>    </a:t>
            </a:r>
            <a:r>
              <a:rPr lang="en-GB" sz="900" dirty="0" err="1"/>
              <a:t>plot.title</a:t>
            </a:r>
            <a:r>
              <a:rPr lang="en-GB" sz="900" dirty="0"/>
              <a:t> = </a:t>
            </a:r>
            <a:r>
              <a:rPr lang="en-GB" sz="900" dirty="0" err="1"/>
              <a:t>element_text</a:t>
            </a:r>
            <a:r>
              <a:rPr lang="en-GB" sz="900" dirty="0"/>
              <a:t>(size = 20,</a:t>
            </a:r>
          </a:p>
          <a:p>
            <a:pPr>
              <a:spcBef>
                <a:spcPts val="0"/>
              </a:spcBef>
              <a:defRPr b="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lang="en-GB" sz="900" dirty="0"/>
              <a:t>                              margin = margin(b = 5)),</a:t>
            </a:r>
          </a:p>
          <a:p>
            <a:pPr>
              <a:spcBef>
                <a:spcPts val="0"/>
              </a:spcBef>
              <a:defRPr b="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lang="en-GB" sz="900" dirty="0"/>
              <a:t>    </a:t>
            </a:r>
            <a:r>
              <a:rPr lang="en-GB" sz="900" dirty="0" err="1"/>
              <a:t>plot.subtitle</a:t>
            </a:r>
            <a:r>
              <a:rPr lang="en-GB" sz="900" dirty="0"/>
              <a:t> = </a:t>
            </a:r>
            <a:r>
              <a:rPr lang="en-GB" sz="900" dirty="0" err="1"/>
              <a:t>element_text</a:t>
            </a:r>
            <a:r>
              <a:rPr lang="en-GB" sz="900" dirty="0"/>
              <a:t>(size = 15,</a:t>
            </a:r>
          </a:p>
          <a:p>
            <a:pPr>
              <a:spcBef>
                <a:spcPts val="0"/>
              </a:spcBef>
              <a:defRPr b="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lang="en-GB" sz="900" dirty="0"/>
              <a:t>                                 margin = margin(b = 10)),</a:t>
            </a:r>
          </a:p>
          <a:p>
            <a:pPr>
              <a:spcBef>
                <a:spcPts val="0"/>
              </a:spcBef>
              <a:defRPr b="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lang="en-GB" sz="900" dirty="0"/>
              <a:t>    </a:t>
            </a:r>
            <a:r>
              <a:rPr lang="en-GB" sz="900" dirty="0" err="1"/>
              <a:t>axis.title</a:t>
            </a:r>
            <a:r>
              <a:rPr lang="en-GB" sz="900" dirty="0"/>
              <a:t> = </a:t>
            </a:r>
            <a:r>
              <a:rPr lang="en-GB" sz="900" dirty="0" err="1"/>
              <a:t>element_blank</a:t>
            </a:r>
            <a:r>
              <a:rPr lang="en-GB" sz="900" dirty="0"/>
              <a:t>(),</a:t>
            </a:r>
          </a:p>
          <a:p>
            <a:pPr>
              <a:spcBef>
                <a:spcPts val="0"/>
              </a:spcBef>
              <a:defRPr b="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lang="en-GB" sz="900" dirty="0"/>
              <a:t>    </a:t>
            </a:r>
            <a:r>
              <a:rPr lang="en-GB" sz="900" dirty="0" err="1"/>
              <a:t>legend.position</a:t>
            </a:r>
            <a:r>
              <a:rPr lang="en-GB" sz="900" dirty="0"/>
              <a:t> = "top",</a:t>
            </a:r>
          </a:p>
          <a:p>
            <a:pPr>
              <a:spcBef>
                <a:spcPts val="0"/>
              </a:spcBef>
              <a:defRPr b="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lang="en-GB" sz="900" dirty="0"/>
              <a:t>    </a:t>
            </a:r>
            <a:r>
              <a:rPr lang="en-GB" sz="900" dirty="0" err="1"/>
              <a:t>legend.title</a:t>
            </a:r>
            <a:r>
              <a:rPr lang="en-GB" sz="900" dirty="0"/>
              <a:t> = </a:t>
            </a:r>
            <a:r>
              <a:rPr lang="en-GB" sz="900" dirty="0" err="1"/>
              <a:t>element_blank</a:t>
            </a:r>
            <a:r>
              <a:rPr lang="en-GB" sz="900" dirty="0"/>
              <a:t>(),</a:t>
            </a:r>
          </a:p>
          <a:p>
            <a:pPr>
              <a:spcBef>
                <a:spcPts val="0"/>
              </a:spcBef>
              <a:defRPr b="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lang="en-GB" sz="900" dirty="0"/>
              <a:t>    </a:t>
            </a:r>
            <a:r>
              <a:rPr lang="en-GB" sz="900" dirty="0" err="1"/>
              <a:t>legend.justification</a:t>
            </a:r>
            <a:r>
              <a:rPr lang="en-GB" sz="900" dirty="0"/>
              <a:t> = 0,</a:t>
            </a:r>
          </a:p>
          <a:p>
            <a:pPr>
              <a:spcBef>
                <a:spcPts val="0"/>
              </a:spcBef>
              <a:defRPr b="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lang="en-GB" sz="900" dirty="0"/>
              <a:t>    </a:t>
            </a:r>
            <a:r>
              <a:rPr lang="en-GB" sz="900" dirty="0" err="1"/>
              <a:t>legend.text</a:t>
            </a:r>
            <a:r>
              <a:rPr lang="en-GB" sz="900" dirty="0"/>
              <a:t> = </a:t>
            </a:r>
            <a:r>
              <a:rPr lang="en-GB" sz="900" dirty="0" err="1"/>
              <a:t>element_text</a:t>
            </a:r>
            <a:r>
              <a:rPr lang="en-GB" sz="900" dirty="0"/>
              <a:t>(size = 15,</a:t>
            </a:r>
          </a:p>
          <a:p>
            <a:pPr>
              <a:spcBef>
                <a:spcPts val="0"/>
              </a:spcBef>
              <a:defRPr b="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lang="en-GB" sz="900" dirty="0"/>
              <a:t>                               family = </a:t>
            </a:r>
            <a:r>
              <a:rPr lang="en-GB" sz="900" dirty="0" err="1"/>
              <a:t>base_family</a:t>
            </a:r>
            <a:r>
              <a:rPr lang="en-GB" sz="900" dirty="0"/>
              <a:t>),</a:t>
            </a:r>
          </a:p>
          <a:p>
            <a:pPr>
              <a:spcBef>
                <a:spcPts val="0"/>
              </a:spcBef>
              <a:defRPr b="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lang="en-GB" sz="900" dirty="0"/>
              <a:t>    </a:t>
            </a:r>
            <a:r>
              <a:rPr lang="en-GB" sz="900" dirty="0" err="1"/>
              <a:t>panel.grid</a:t>
            </a:r>
            <a:r>
              <a:rPr lang="en-GB" sz="900" dirty="0"/>
              <a:t> = </a:t>
            </a:r>
            <a:r>
              <a:rPr lang="en-GB" sz="900" dirty="0" err="1"/>
              <a:t>element_blank</a:t>
            </a:r>
            <a:r>
              <a:rPr lang="en-GB" sz="900" dirty="0"/>
              <a:t>(),</a:t>
            </a:r>
          </a:p>
          <a:p>
            <a:pPr>
              <a:spcBef>
                <a:spcPts val="0"/>
              </a:spcBef>
              <a:defRPr b="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lang="en-GB" sz="900" dirty="0"/>
              <a:t>    </a:t>
            </a:r>
            <a:r>
              <a:rPr lang="en-GB" sz="900" dirty="0" err="1"/>
              <a:t>panel.background</a:t>
            </a:r>
            <a:r>
              <a:rPr lang="en-GB" sz="900" dirty="0"/>
              <a:t> = </a:t>
            </a:r>
            <a:r>
              <a:rPr lang="en-GB" sz="900" dirty="0" err="1"/>
              <a:t>element_rect</a:t>
            </a:r>
            <a:r>
              <a:rPr lang="en-GB" sz="900" dirty="0"/>
              <a:t>(fill = "#F9F8F8"),</a:t>
            </a:r>
          </a:p>
          <a:p>
            <a:pPr>
              <a:spcBef>
                <a:spcPts val="0"/>
              </a:spcBef>
              <a:defRPr b="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lang="en-GB" sz="900" dirty="0"/>
              <a:t>    </a:t>
            </a:r>
            <a:r>
              <a:rPr lang="en-GB" sz="900" dirty="0" err="1"/>
              <a:t>panel.border</a:t>
            </a:r>
            <a:r>
              <a:rPr lang="en-GB" sz="900" dirty="0"/>
              <a:t> = </a:t>
            </a:r>
            <a:r>
              <a:rPr lang="en-GB" sz="900" dirty="0" err="1"/>
              <a:t>element_rect</a:t>
            </a:r>
            <a:r>
              <a:rPr lang="en-GB" sz="900" dirty="0"/>
              <a:t>(</a:t>
            </a:r>
            <a:r>
              <a:rPr lang="en-GB" sz="900" dirty="0" err="1"/>
              <a:t>color</a:t>
            </a:r>
            <a:r>
              <a:rPr lang="en-GB" sz="900" dirty="0"/>
              <a:t> = "</a:t>
            </a:r>
            <a:r>
              <a:rPr lang="en-GB" sz="900" dirty="0" err="1"/>
              <a:t>gray</a:t>
            </a:r>
            <a:r>
              <a:rPr lang="en-GB" sz="900" dirty="0"/>
              <a:t>", </a:t>
            </a:r>
          </a:p>
          <a:p>
            <a:pPr>
              <a:spcBef>
                <a:spcPts val="0"/>
              </a:spcBef>
              <a:defRPr b="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lang="en-GB" sz="900" dirty="0"/>
              <a:t>			      fill = NA))</a:t>
            </a:r>
          </a:p>
          <a:p>
            <a:pPr>
              <a:spcBef>
                <a:spcPts val="0"/>
              </a:spcBef>
              <a:defRPr b="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lang="en-GB" sz="900" dirty="0"/>
              <a:t>  return(</a:t>
            </a:r>
            <a:r>
              <a:rPr lang="en-GB" sz="900" dirty="0" err="1"/>
              <a:t>return_theme</a:t>
            </a:r>
            <a:r>
              <a:rPr lang="en-GB" sz="900" dirty="0"/>
              <a:t>)</a:t>
            </a:r>
          </a:p>
          <a:p>
            <a:pPr>
              <a:spcBef>
                <a:spcPts val="0"/>
              </a:spcBef>
              <a:defRPr b="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lang="en-GB" sz="900" dirty="0"/>
              <a:t>}</a:t>
            </a:r>
            <a:endParaRPr sz="900" dirty="0"/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9EAC43DF-0C91-8E40-B9F6-FD417D6038FD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6333" y="7442314"/>
            <a:ext cx="3666937" cy="2764402"/>
          </a:xfrm>
          <a:prstGeom prst="rect">
            <a:avLst/>
          </a:prstGeom>
        </p:spPr>
      </p:pic>
      <p:sp>
        <p:nvSpPr>
          <p:cNvPr id="54" name="Right Brace 53">
            <a:extLst>
              <a:ext uri="{FF2B5EF4-FFF2-40B4-BE49-F238E27FC236}">
                <a16:creationId xmlns:a16="http://schemas.microsoft.com/office/drawing/2014/main" id="{988EAC3D-7209-AC46-A5E4-152CDB24B44E}"/>
              </a:ext>
            </a:extLst>
          </p:cNvPr>
          <p:cNvSpPr/>
          <p:nvPr/>
        </p:nvSpPr>
        <p:spPr>
          <a:xfrm>
            <a:off x="8573270" y="5905097"/>
            <a:ext cx="164434" cy="491686"/>
          </a:xfrm>
          <a:prstGeom prst="rightBrace">
            <a:avLst/>
          </a:prstGeom>
          <a:noFill/>
          <a:ln w="9525" cap="flat">
            <a:solidFill>
              <a:schemeClr val="tx1">
                <a:lumMod val="50000"/>
              </a:scheme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O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23DEFED-918B-954B-A588-DF625354CD6F}"/>
              </a:ext>
            </a:extLst>
          </p:cNvPr>
          <p:cNvSpPr txBox="1"/>
          <p:nvPr/>
        </p:nvSpPr>
        <p:spPr>
          <a:xfrm>
            <a:off x="8773839" y="5898347"/>
            <a:ext cx="1276848" cy="5051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4570" tIns="54570" rIns="54570" bIns="5457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NO" b="0" dirty="0">
                <a:latin typeface="+mj-lt"/>
              </a:rPr>
              <a:t>Scale axes, let y-axis start at 0</a:t>
            </a:r>
            <a:endParaRPr kumimoji="0" lang="en-NO" sz="1200" b="0" i="0" u="none" strike="noStrike" cap="none" spc="0" normalizeH="0" baseline="0" dirty="0">
              <a:ln>
                <a:noFill/>
              </a:ln>
              <a:solidFill>
                <a:srgbClr val="4C4C4C"/>
              </a:solidFill>
              <a:effectLst/>
              <a:uFillTx/>
              <a:latin typeface="+mj-lt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6" name="Right Brace 55">
            <a:extLst>
              <a:ext uri="{FF2B5EF4-FFF2-40B4-BE49-F238E27FC236}">
                <a16:creationId xmlns:a16="http://schemas.microsoft.com/office/drawing/2014/main" id="{3B3DD709-15B6-8A4B-A28C-890393073094}"/>
              </a:ext>
            </a:extLst>
          </p:cNvPr>
          <p:cNvSpPr/>
          <p:nvPr/>
        </p:nvSpPr>
        <p:spPr>
          <a:xfrm>
            <a:off x="8576151" y="5332610"/>
            <a:ext cx="164434" cy="376465"/>
          </a:xfrm>
          <a:prstGeom prst="rightBrace">
            <a:avLst/>
          </a:prstGeom>
          <a:noFill/>
          <a:ln w="9525" cap="flat">
            <a:solidFill>
              <a:schemeClr val="tx1">
                <a:lumMod val="50000"/>
              </a:scheme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O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7207C55-66A7-1D46-A80D-51634176C993}"/>
              </a:ext>
            </a:extLst>
          </p:cNvPr>
          <p:cNvSpPr txBox="1"/>
          <p:nvPr/>
        </p:nvSpPr>
        <p:spPr>
          <a:xfrm>
            <a:off x="8773838" y="5330372"/>
            <a:ext cx="1276848" cy="3205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4570" tIns="54570" rIns="54570" bIns="5457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NO" b="0" dirty="0">
                <a:latin typeface="+mj-lt"/>
              </a:rPr>
              <a:t>The basic bar-plot</a:t>
            </a:r>
            <a:endParaRPr kumimoji="0" lang="en-NO" sz="1200" b="0" i="0" u="none" strike="noStrike" cap="none" spc="0" normalizeH="0" baseline="0" dirty="0">
              <a:ln>
                <a:noFill/>
              </a:ln>
              <a:solidFill>
                <a:srgbClr val="4C4C4C"/>
              </a:solidFill>
              <a:effectLst/>
              <a:uFillTx/>
              <a:latin typeface="+mj-lt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6708093D-2B25-734B-8222-81B8CC064424}"/>
              </a:ext>
            </a:extLst>
          </p:cNvPr>
          <p:cNvCxnSpPr>
            <a:cxnSpLocks/>
          </p:cNvCxnSpPr>
          <p:nvPr/>
        </p:nvCxnSpPr>
        <p:spPr>
          <a:xfrm flipH="1">
            <a:off x="8573270" y="5818094"/>
            <a:ext cx="200568" cy="0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prstDash val="solid"/>
            <a:miter lim="400000"/>
            <a:headEnd type="none" w="med" len="med"/>
            <a:tailEnd type="arrow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BCA1003D-58E2-5D4A-8860-57B2859F82B2}"/>
              </a:ext>
            </a:extLst>
          </p:cNvPr>
          <p:cNvSpPr txBox="1"/>
          <p:nvPr/>
        </p:nvSpPr>
        <p:spPr>
          <a:xfrm>
            <a:off x="8779410" y="5629120"/>
            <a:ext cx="1276848" cy="3205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4570" tIns="54570" rIns="54570" bIns="5457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NO" b="0" dirty="0">
                <a:latin typeface="+mj-lt"/>
              </a:rPr>
              <a:t>Custom colors</a:t>
            </a:r>
            <a:endParaRPr kumimoji="0" lang="en-NO" sz="1200" b="0" i="0" u="none" strike="noStrike" cap="none" spc="0" normalizeH="0" baseline="0" dirty="0">
              <a:ln>
                <a:noFill/>
              </a:ln>
              <a:solidFill>
                <a:srgbClr val="4C4C4C"/>
              </a:solidFill>
              <a:effectLst/>
              <a:uFillTx/>
              <a:latin typeface="+mj-lt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1" name="Right Brace 60">
            <a:extLst>
              <a:ext uri="{FF2B5EF4-FFF2-40B4-BE49-F238E27FC236}">
                <a16:creationId xmlns:a16="http://schemas.microsoft.com/office/drawing/2014/main" id="{FEA92363-4120-3A44-A886-AFEBF0D993C7}"/>
              </a:ext>
            </a:extLst>
          </p:cNvPr>
          <p:cNvSpPr/>
          <p:nvPr/>
        </p:nvSpPr>
        <p:spPr>
          <a:xfrm>
            <a:off x="8574688" y="6451391"/>
            <a:ext cx="164434" cy="491686"/>
          </a:xfrm>
          <a:prstGeom prst="rightBrace">
            <a:avLst/>
          </a:prstGeom>
          <a:noFill/>
          <a:ln w="9525" cap="flat">
            <a:solidFill>
              <a:schemeClr val="tx1">
                <a:lumMod val="50000"/>
              </a:scheme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O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3B14BB3-2020-DE41-9F3D-321AF4843F81}"/>
              </a:ext>
            </a:extLst>
          </p:cNvPr>
          <p:cNvSpPr txBox="1"/>
          <p:nvPr/>
        </p:nvSpPr>
        <p:spPr>
          <a:xfrm>
            <a:off x="8775256" y="6385462"/>
            <a:ext cx="1276848" cy="5051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4570" tIns="54570" rIns="54570" bIns="5457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NO" b="0" dirty="0">
                <a:latin typeface="+mj-lt"/>
              </a:rPr>
              <a:t>Title, subtitle, and caption</a:t>
            </a:r>
            <a:endParaRPr kumimoji="0" lang="en-NO" sz="1200" b="0" i="0" u="none" strike="noStrike" cap="none" spc="0" normalizeH="0" baseline="0" dirty="0">
              <a:ln>
                <a:noFill/>
              </a:ln>
              <a:solidFill>
                <a:srgbClr val="4C4C4C"/>
              </a:solidFill>
              <a:effectLst/>
              <a:uFillTx/>
              <a:latin typeface="+mj-lt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50D213EA-6E2E-0E47-A7B0-98F24192D8C7}"/>
              </a:ext>
            </a:extLst>
          </p:cNvPr>
          <p:cNvCxnSpPr>
            <a:cxnSpLocks/>
          </p:cNvCxnSpPr>
          <p:nvPr/>
        </p:nvCxnSpPr>
        <p:spPr>
          <a:xfrm flipH="1">
            <a:off x="8577342" y="7157880"/>
            <a:ext cx="200568" cy="0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prstDash val="solid"/>
            <a:miter lim="400000"/>
            <a:headEnd type="none" w="med" len="med"/>
            <a:tailEnd type="arrow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D15B837F-A300-6A46-85FF-EFF9B0208FBA}"/>
              </a:ext>
            </a:extLst>
          </p:cNvPr>
          <p:cNvSpPr txBox="1"/>
          <p:nvPr/>
        </p:nvSpPr>
        <p:spPr>
          <a:xfrm>
            <a:off x="8773838" y="6887229"/>
            <a:ext cx="1276848" cy="5051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4570" tIns="54570" rIns="54570" bIns="5457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NO" b="0" dirty="0">
                <a:latin typeface="+mj-lt"/>
              </a:rPr>
              <a:t>Finally, adding my theme!</a:t>
            </a:r>
            <a:endParaRPr kumimoji="0" lang="en-NO" sz="1200" b="0" i="0" u="none" strike="noStrike" cap="none" spc="0" normalizeH="0" baseline="0" dirty="0">
              <a:ln>
                <a:noFill/>
              </a:ln>
              <a:solidFill>
                <a:srgbClr val="4C4C4C"/>
              </a:solidFill>
              <a:effectLst/>
              <a:uFillTx/>
              <a:latin typeface="+mj-lt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5" name="Right Brace 64">
            <a:extLst>
              <a:ext uri="{FF2B5EF4-FFF2-40B4-BE49-F238E27FC236}">
                <a16:creationId xmlns:a16="http://schemas.microsoft.com/office/drawing/2014/main" id="{9CB6C5D1-91A5-2D4A-AAB1-1A0003CDFE53}"/>
              </a:ext>
            </a:extLst>
          </p:cNvPr>
          <p:cNvSpPr/>
          <p:nvPr/>
        </p:nvSpPr>
        <p:spPr>
          <a:xfrm>
            <a:off x="8098787" y="1952485"/>
            <a:ext cx="164434" cy="272129"/>
          </a:xfrm>
          <a:prstGeom prst="rightBrace">
            <a:avLst/>
          </a:prstGeom>
          <a:noFill/>
          <a:ln w="9525" cap="flat">
            <a:solidFill>
              <a:schemeClr val="tx1">
                <a:lumMod val="50000"/>
              </a:scheme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O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74A0ED9A-3EA1-794A-8281-4094808327FF}"/>
              </a:ext>
            </a:extLst>
          </p:cNvPr>
          <p:cNvSpPr txBox="1"/>
          <p:nvPr/>
        </p:nvSpPr>
        <p:spPr>
          <a:xfrm>
            <a:off x="8265265" y="1910407"/>
            <a:ext cx="1673704" cy="3205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4570" tIns="54570" rIns="54570" bIns="5457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NO" b="0" dirty="0">
                <a:latin typeface="+mj-lt"/>
              </a:rPr>
              <a:t>Defaults</a:t>
            </a:r>
            <a:endParaRPr kumimoji="0" lang="en-NO" sz="1200" b="0" i="0" u="none" strike="noStrike" cap="none" spc="0" normalizeH="0" baseline="0" dirty="0">
              <a:ln>
                <a:noFill/>
              </a:ln>
              <a:solidFill>
                <a:srgbClr val="4C4C4C"/>
              </a:solidFill>
              <a:effectLst/>
              <a:uFillTx/>
              <a:latin typeface="+mj-lt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2978CB6B-1BB1-D940-BC18-7CEA20FFC27A}"/>
              </a:ext>
            </a:extLst>
          </p:cNvPr>
          <p:cNvCxnSpPr>
            <a:cxnSpLocks/>
          </p:cNvCxnSpPr>
          <p:nvPr/>
        </p:nvCxnSpPr>
        <p:spPr>
          <a:xfrm>
            <a:off x="7707419" y="7127792"/>
            <a:ext cx="0" cy="801557"/>
          </a:xfrm>
          <a:prstGeom prst="straightConnector1">
            <a:avLst/>
          </a:prstGeom>
          <a:noFill/>
          <a:ln w="38100" cap="flat">
            <a:solidFill>
              <a:schemeClr val="accent1">
                <a:lumMod val="75000"/>
              </a:schemeClr>
            </a:solidFill>
            <a:prstDash val="solid"/>
            <a:miter lim="400000"/>
            <a:headEnd type="none" w="med" len="med"/>
            <a:tailEnd type="arrow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2996144719"/>
      </p:ext>
    </p:extLst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4C4C4C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F7DCA7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Source Sans Pro Light"/>
        <a:ea typeface="Source Sans Pro Light"/>
        <a:cs typeface="Source Sans Pro Light"/>
      </a:majorFont>
      <a:minorFont>
        <a:latin typeface="Source Sans Pro Light"/>
        <a:ea typeface="Source Sans Pro Light"/>
        <a:cs typeface="Source Sans Pro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4570" tIns="54570" rIns="54570" bIns="5457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8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Source Sans Pro"/>
            <a:ea typeface="Source Sans Pro"/>
            <a:cs typeface="Source Sans Pro"/>
            <a:sym typeface="Source Sans Pr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4570" tIns="54570" rIns="54570" bIns="5457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200"/>
          </a:spcBef>
          <a:spcAft>
            <a:spcPts val="0"/>
          </a:spcAft>
          <a:buClrTx/>
          <a:buSzTx/>
          <a:buFontTx/>
          <a:buNone/>
          <a:tabLst/>
          <a:defRPr kumimoji="0" sz="1200" b="1" i="0" u="none" strike="noStrike" cap="none" spc="0" normalizeH="0" baseline="0">
            <a:ln>
              <a:noFill/>
            </a:ln>
            <a:solidFill>
              <a:srgbClr val="4C4C4C"/>
            </a:solidFill>
            <a:effectLst/>
            <a:uFillTx/>
            <a:latin typeface="Source Sans Pro"/>
            <a:ea typeface="Source Sans Pro"/>
            <a:cs typeface="Source Sans Pro"/>
            <a:sym typeface="Source Sans Pr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F7DCA7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Source Sans Pro Light"/>
        <a:ea typeface="Source Sans Pro Light"/>
        <a:cs typeface="Source Sans Pro Light"/>
      </a:majorFont>
      <a:minorFont>
        <a:latin typeface="Source Sans Pro Light"/>
        <a:ea typeface="Source Sans Pro Light"/>
        <a:cs typeface="Source Sans Pro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4570" tIns="54570" rIns="54570" bIns="5457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8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Source Sans Pro"/>
            <a:ea typeface="Source Sans Pro"/>
            <a:cs typeface="Source Sans Pro"/>
            <a:sym typeface="Source Sans Pr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4570" tIns="54570" rIns="54570" bIns="5457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200"/>
          </a:spcBef>
          <a:spcAft>
            <a:spcPts val="0"/>
          </a:spcAft>
          <a:buClrTx/>
          <a:buSzTx/>
          <a:buFontTx/>
          <a:buNone/>
          <a:tabLst/>
          <a:defRPr kumimoji="0" sz="1200" b="1" i="0" u="none" strike="noStrike" cap="none" spc="0" normalizeH="0" baseline="0">
            <a:ln>
              <a:noFill/>
            </a:ln>
            <a:solidFill>
              <a:srgbClr val="4C4C4C"/>
            </a:solidFill>
            <a:effectLst/>
            <a:uFillTx/>
            <a:latin typeface="Source Sans Pro"/>
            <a:ea typeface="Source Sans Pro"/>
            <a:cs typeface="Source Sans Pro"/>
            <a:sym typeface="Source Sans Pr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27261</TotalTime>
  <Words>807</Words>
  <Application>Microsoft Macintosh PowerPoint</Application>
  <PresentationFormat>Custom</PresentationFormat>
  <Paragraphs>93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8" baseType="lpstr">
      <vt:lpstr>Avenir</vt:lpstr>
      <vt:lpstr>Helvetica Light</vt:lpstr>
      <vt:lpstr>Menlo</vt:lpstr>
      <vt:lpstr>Source Sans Pro</vt:lpstr>
      <vt:lpstr>Source Sans Pro Light</vt:lpstr>
      <vt:lpstr>Source Sans Pro Semibold</vt:lpstr>
      <vt:lpstr>White</vt:lpstr>
      <vt:lpstr>Moving beyond theme_gray  Exploring customized themes for improved visualizations in ggplot2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Four Column Layout : : CHEAT SHEET </dc:title>
  <cp:lastModifiedBy>Emma Sofie Skarstein</cp:lastModifiedBy>
  <cp:revision>8</cp:revision>
  <dcterms:modified xsi:type="dcterms:W3CDTF">2021-10-26T11:10:15Z</dcterms:modified>
</cp:coreProperties>
</file>